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72" r:id="rId1"/>
    <p:sldMasterId id="2147483684" r:id="rId2"/>
  </p:sldMasterIdLst>
  <p:notesMasterIdLst>
    <p:notesMasterId r:id="rId61"/>
  </p:notesMasterIdLst>
  <p:sldIdLst>
    <p:sldId id="256" r:id="rId3"/>
    <p:sldId id="257" r:id="rId4"/>
    <p:sldId id="258" r:id="rId5"/>
    <p:sldId id="259" r:id="rId6"/>
    <p:sldId id="260" r:id="rId7"/>
    <p:sldId id="261" r:id="rId8"/>
    <p:sldId id="262" r:id="rId9"/>
    <p:sldId id="272" r:id="rId10"/>
    <p:sldId id="264" r:id="rId11"/>
    <p:sldId id="266" r:id="rId12"/>
    <p:sldId id="267" r:id="rId13"/>
    <p:sldId id="268" r:id="rId14"/>
    <p:sldId id="265" r:id="rId15"/>
    <p:sldId id="269" r:id="rId16"/>
    <p:sldId id="270" r:id="rId17"/>
    <p:sldId id="274" r:id="rId18"/>
    <p:sldId id="271" r:id="rId19"/>
    <p:sldId id="273" r:id="rId20"/>
    <p:sldId id="276" r:id="rId21"/>
    <p:sldId id="275" r:id="rId22"/>
    <p:sldId id="277" r:id="rId23"/>
    <p:sldId id="279" r:id="rId24"/>
    <p:sldId id="278" r:id="rId25"/>
    <p:sldId id="280" r:id="rId26"/>
    <p:sldId id="281" r:id="rId27"/>
    <p:sldId id="282" r:id="rId28"/>
    <p:sldId id="283" r:id="rId29"/>
    <p:sldId id="284" r:id="rId30"/>
    <p:sldId id="285" r:id="rId31"/>
    <p:sldId id="286" r:id="rId32"/>
    <p:sldId id="288" r:id="rId33"/>
    <p:sldId id="289" r:id="rId34"/>
    <p:sldId id="290" r:id="rId35"/>
    <p:sldId id="291" r:id="rId36"/>
    <p:sldId id="292" r:id="rId37"/>
    <p:sldId id="293" r:id="rId38"/>
    <p:sldId id="312" r:id="rId39"/>
    <p:sldId id="294" r:id="rId40"/>
    <p:sldId id="313" r:id="rId41"/>
    <p:sldId id="314" r:id="rId42"/>
    <p:sldId id="315" r:id="rId43"/>
    <p:sldId id="316"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9" r:id="rId57"/>
    <p:sldId id="308" r:id="rId58"/>
    <p:sldId id="311" r:id="rId59"/>
    <p:sldId id="310" r:id="rId6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51411314-3863-420D-8068-808E481AEFE8}">
          <p14:sldIdLst>
            <p14:sldId id="256"/>
            <p14:sldId id="257"/>
          </p14:sldIdLst>
        </p14:section>
        <p14:section name="1. Introduction" id="{AE9079E5-4C0D-4096-A2C1-F7538D9D8975}">
          <p14:sldIdLst>
            <p14:sldId id="258"/>
            <p14:sldId id="259"/>
            <p14:sldId id="260"/>
            <p14:sldId id="261"/>
          </p14:sldIdLst>
        </p14:section>
        <p14:section name="Related Work" id="{2EA31852-BA4F-4657-9E2C-8EF430E27EF2}">
          <p14:sldIdLst>
            <p14:sldId id="262"/>
            <p14:sldId id="272"/>
            <p14:sldId id="264"/>
            <p14:sldId id="266"/>
            <p14:sldId id="267"/>
            <p14:sldId id="268"/>
            <p14:sldId id="265"/>
            <p14:sldId id="269"/>
            <p14:sldId id="270"/>
            <p14:sldId id="274"/>
            <p14:sldId id="271"/>
            <p14:sldId id="273"/>
            <p14:sldId id="276"/>
            <p14:sldId id="275"/>
            <p14:sldId id="277"/>
            <p14:sldId id="279"/>
            <p14:sldId id="278"/>
            <p14:sldId id="280"/>
            <p14:sldId id="281"/>
            <p14:sldId id="282"/>
            <p14:sldId id="283"/>
            <p14:sldId id="284"/>
            <p14:sldId id="285"/>
          </p14:sldIdLst>
        </p14:section>
        <p14:section name="Experimental Results and Discussion" id="{9083A871-A006-4367-B9AD-BF5CAAFB31DB}">
          <p14:sldIdLst>
            <p14:sldId id="286"/>
            <p14:sldId id="288"/>
            <p14:sldId id="289"/>
            <p14:sldId id="290"/>
            <p14:sldId id="291"/>
            <p14:sldId id="292"/>
            <p14:sldId id="293"/>
            <p14:sldId id="312"/>
            <p14:sldId id="294"/>
            <p14:sldId id="313"/>
            <p14:sldId id="314"/>
            <p14:sldId id="315"/>
            <p14:sldId id="316"/>
            <p14:sldId id="296"/>
            <p14:sldId id="297"/>
            <p14:sldId id="298"/>
            <p14:sldId id="299"/>
            <p14:sldId id="300"/>
            <p14:sldId id="301"/>
            <p14:sldId id="302"/>
            <p14:sldId id="303"/>
            <p14:sldId id="304"/>
            <p14:sldId id="305"/>
            <p14:sldId id="306"/>
            <p14:sldId id="307"/>
          </p14:sldIdLst>
        </p14:section>
        <p14:section name="Conclusion" id="{7CF2EBFA-67A8-4A60-BCD5-D8C0FBEF89BC}">
          <p14:sldIdLst>
            <p14:sldId id="309"/>
            <p14:sldId id="308"/>
            <p14:sldId id="311"/>
          </p14:sldIdLst>
        </p14:section>
        <p14:section name="End" id="{8A470456-CB98-4319-8F91-550C25651ABC}">
          <p14:sldIdLst>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9431" autoAdjust="0"/>
  </p:normalViewPr>
  <p:slideViewPr>
    <p:cSldViewPr snapToGrid="0">
      <p:cViewPr varScale="1">
        <p:scale>
          <a:sx n="65" d="100"/>
          <a:sy n="65" d="100"/>
        </p:scale>
        <p:origin x="61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992E58-59E1-45B1-B6A9-E2D0AD57A209}" type="datetimeFigureOut">
              <a:rPr lang="zh-TW" altLang="en-US" smtClean="0"/>
              <a:t>2022/6/30</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50DFC1-44D9-4D4A-8DA2-B4A884F86506}" type="slidenum">
              <a:rPr lang="zh-TW" altLang="en-US" smtClean="0"/>
              <a:t>‹#›</a:t>
            </a:fld>
            <a:endParaRPr lang="zh-TW" altLang="en-US"/>
          </a:p>
        </p:txBody>
      </p:sp>
    </p:spTree>
    <p:extLst>
      <p:ext uri="{BB962C8B-B14F-4D97-AF65-F5344CB8AC3E}">
        <p14:creationId xmlns:p14="http://schemas.microsoft.com/office/powerpoint/2010/main" val="904191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首先是隨機選擇屬性將數據作為數據擾動並進一步標記結果。接下來，在 </a:t>
            </a:r>
            <a:r>
              <a:rPr lang="en-US" altLang="zh-TW" dirty="0"/>
              <a:t>LIME </a:t>
            </a:r>
            <a:r>
              <a:rPr lang="zh-TW" altLang="en-US" dirty="0"/>
              <a:t>中，我們計算結果與屬性之間的距離，得到屬性的權重，然後過濾權重小的屬性。之後，我們可以根據剩餘的屬性來解釋結果。因此，人們可以使用可解釋的人工智能技術來監督人工智能係統發現的規則，判斷這些規則可以解釋他們決策的結果。</a:t>
            </a:r>
          </a:p>
        </p:txBody>
      </p:sp>
      <p:sp>
        <p:nvSpPr>
          <p:cNvPr id="4" name="投影片編號版面配置區 3"/>
          <p:cNvSpPr>
            <a:spLocks noGrp="1"/>
          </p:cNvSpPr>
          <p:nvPr>
            <p:ph type="sldNum" sz="quarter" idx="10"/>
          </p:nvPr>
        </p:nvSpPr>
        <p:spPr/>
        <p:txBody>
          <a:bodyPr/>
          <a:lstStyle/>
          <a:p>
            <a:fld id="{DB50DFC1-44D9-4D4A-8DA2-B4A884F86506}" type="slidenum">
              <a:rPr lang="zh-TW" altLang="en-US" smtClean="0"/>
              <a:t>16</a:t>
            </a:fld>
            <a:endParaRPr lang="zh-TW" altLang="en-US"/>
          </a:p>
        </p:txBody>
      </p:sp>
    </p:spTree>
    <p:extLst>
      <p:ext uri="{BB962C8B-B14F-4D97-AF65-F5344CB8AC3E}">
        <p14:creationId xmlns:p14="http://schemas.microsoft.com/office/powerpoint/2010/main" val="3747074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B50DFC1-44D9-4D4A-8DA2-B4A884F86506}" type="slidenum">
              <a:rPr lang="zh-TW" altLang="en-US" smtClean="0"/>
              <a:t>46</a:t>
            </a:fld>
            <a:endParaRPr lang="zh-TW" altLang="en-US"/>
          </a:p>
        </p:txBody>
      </p:sp>
    </p:spTree>
    <p:extLst>
      <p:ext uri="{BB962C8B-B14F-4D97-AF65-F5344CB8AC3E}">
        <p14:creationId xmlns:p14="http://schemas.microsoft.com/office/powerpoint/2010/main" val="3018982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GPT-2</a:t>
            </a:r>
            <a:r>
              <a:rPr lang="zh-TW" altLang="en-US" dirty="0"/>
              <a:t>、</a:t>
            </a:r>
            <a:r>
              <a:rPr lang="en-US" altLang="zh-TW" dirty="0"/>
              <a:t>MASS </a:t>
            </a:r>
            <a:r>
              <a:rPr lang="zh-TW" altLang="en-US" dirty="0"/>
              <a:t>和 </a:t>
            </a:r>
            <a:r>
              <a:rPr lang="en-US" altLang="zh-TW" dirty="0"/>
              <a:t>BART </a:t>
            </a:r>
            <a:r>
              <a:rPr lang="zh-TW" altLang="en-US" dirty="0"/>
              <a:t>做出的決策的結果。 給定示例程序 </a:t>
            </a:r>
            <a:r>
              <a:rPr lang="en-US" altLang="zh-TW" dirty="0"/>
              <a:t>1</a:t>
            </a:r>
            <a:r>
              <a:rPr lang="zh-TW" altLang="en-US" dirty="0"/>
              <a:t>，</a:t>
            </a:r>
            <a:r>
              <a:rPr lang="en-US" altLang="zh-TW" dirty="0"/>
              <a:t>GPT-2</a:t>
            </a:r>
            <a:r>
              <a:rPr lang="zh-TW" altLang="en-US" dirty="0"/>
              <a:t>、</a:t>
            </a:r>
            <a:r>
              <a:rPr lang="en-US" altLang="zh-TW" dirty="0"/>
              <a:t>MASS </a:t>
            </a:r>
            <a:r>
              <a:rPr lang="zh-TW" altLang="en-US" dirty="0"/>
              <a:t>或 </a:t>
            </a:r>
            <a:r>
              <a:rPr lang="en-US" altLang="zh-TW" dirty="0"/>
              <a:t>BART </a:t>
            </a:r>
            <a:r>
              <a:rPr lang="zh-TW" altLang="en-US" dirty="0"/>
              <a:t>生成新生成的程序，然後將它們發送到 </a:t>
            </a:r>
            <a:r>
              <a:rPr lang="en-US" altLang="zh-TW" dirty="0"/>
              <a:t>LIME </a:t>
            </a:r>
            <a:r>
              <a:rPr lang="zh-TW" altLang="en-US" dirty="0"/>
              <a:t>以獲得可解釋的結果，如圖 </a:t>
            </a:r>
            <a:r>
              <a:rPr lang="en-US" altLang="zh-TW" dirty="0"/>
              <a:t>35 </a:t>
            </a:r>
            <a:r>
              <a:rPr lang="zh-TW" altLang="en-US" dirty="0"/>
              <a:t>至 </a:t>
            </a:r>
            <a:r>
              <a:rPr lang="en-US" altLang="zh-TW" dirty="0"/>
              <a:t>37 </a:t>
            </a:r>
            <a:r>
              <a:rPr lang="zh-TW" altLang="en-US" dirty="0"/>
              <a:t>所示。結果顯示了程序每一行的效果和 其產生的概率。 它表明預訓練的代碼轉換模型可以決定不應該生成哪些代碼，從而使代碼轉換過程更加高效。 因此，上述三種模型之間的代碼轉換結果沒有差異。</a:t>
            </a:r>
          </a:p>
        </p:txBody>
      </p:sp>
      <p:sp>
        <p:nvSpPr>
          <p:cNvPr id="4" name="投影片編號版面配置區 3"/>
          <p:cNvSpPr>
            <a:spLocks noGrp="1"/>
          </p:cNvSpPr>
          <p:nvPr>
            <p:ph type="sldNum" sz="quarter" idx="10"/>
          </p:nvPr>
        </p:nvSpPr>
        <p:spPr/>
        <p:txBody>
          <a:bodyPr/>
          <a:lstStyle/>
          <a:p>
            <a:fld id="{DB50DFC1-44D9-4D4A-8DA2-B4A884F86506}" type="slidenum">
              <a:rPr lang="zh-TW" altLang="en-US" smtClean="0"/>
              <a:t>50</a:t>
            </a:fld>
            <a:endParaRPr lang="zh-TW" altLang="en-US"/>
          </a:p>
        </p:txBody>
      </p:sp>
    </p:spTree>
    <p:extLst>
      <p:ext uri="{BB962C8B-B14F-4D97-AF65-F5344CB8AC3E}">
        <p14:creationId xmlns:p14="http://schemas.microsoft.com/office/powerpoint/2010/main" val="1645274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代碼行中單詞的權重影響 代碼相似性檢查的結果。</a:t>
            </a:r>
          </a:p>
        </p:txBody>
      </p:sp>
      <p:sp>
        <p:nvSpPr>
          <p:cNvPr id="4" name="投影片編號版面配置區 3"/>
          <p:cNvSpPr>
            <a:spLocks noGrp="1"/>
          </p:cNvSpPr>
          <p:nvPr>
            <p:ph type="sldNum" sz="quarter" idx="10"/>
          </p:nvPr>
        </p:nvSpPr>
        <p:spPr/>
        <p:txBody>
          <a:bodyPr/>
          <a:lstStyle/>
          <a:p>
            <a:fld id="{DB50DFC1-44D9-4D4A-8DA2-B4A884F86506}" type="slidenum">
              <a:rPr lang="zh-TW" altLang="en-US" smtClean="0"/>
              <a:t>51</a:t>
            </a:fld>
            <a:endParaRPr lang="zh-TW" altLang="en-US"/>
          </a:p>
        </p:txBody>
      </p:sp>
    </p:spTree>
    <p:extLst>
      <p:ext uri="{BB962C8B-B14F-4D97-AF65-F5344CB8AC3E}">
        <p14:creationId xmlns:p14="http://schemas.microsoft.com/office/powerpoint/2010/main" val="3011790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ASCII </a:t>
            </a:r>
            <a:r>
              <a:rPr lang="zh-TW" altLang="en-US" dirty="0"/>
              <a:t>代碼或二進制代碼的長度會顯著影響執行時間。</a:t>
            </a:r>
          </a:p>
        </p:txBody>
      </p:sp>
      <p:sp>
        <p:nvSpPr>
          <p:cNvPr id="4" name="投影片編號版面配置區 3"/>
          <p:cNvSpPr>
            <a:spLocks noGrp="1"/>
          </p:cNvSpPr>
          <p:nvPr>
            <p:ph type="sldNum" sz="quarter" idx="10"/>
          </p:nvPr>
        </p:nvSpPr>
        <p:spPr/>
        <p:txBody>
          <a:bodyPr/>
          <a:lstStyle/>
          <a:p>
            <a:fld id="{DB50DFC1-44D9-4D4A-8DA2-B4A884F86506}" type="slidenum">
              <a:rPr lang="zh-TW" altLang="en-US" smtClean="0"/>
              <a:t>52</a:t>
            </a:fld>
            <a:endParaRPr lang="zh-TW" altLang="en-US"/>
          </a:p>
        </p:txBody>
      </p:sp>
    </p:spTree>
    <p:extLst>
      <p:ext uri="{BB962C8B-B14F-4D97-AF65-F5344CB8AC3E}">
        <p14:creationId xmlns:p14="http://schemas.microsoft.com/office/powerpoint/2010/main" val="2212094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t>與 </a:t>
            </a:r>
            <a:r>
              <a:rPr lang="en-US" altLang="zh-TW" dirty="0" err="1"/>
              <a:t>simhash</a:t>
            </a:r>
            <a:r>
              <a:rPr lang="en-US" altLang="zh-TW" dirty="0"/>
              <a:t> </a:t>
            </a:r>
            <a:r>
              <a:rPr lang="zh-TW" altLang="en-US" dirty="0"/>
              <a:t>算法中使用的用戶定義權重相比，所提出的變分 </a:t>
            </a:r>
            <a:r>
              <a:rPr lang="en-US" altLang="zh-TW" dirty="0" err="1"/>
              <a:t>simhash</a:t>
            </a:r>
            <a:r>
              <a:rPr lang="en-US" altLang="zh-TW" dirty="0"/>
              <a:t> </a:t>
            </a:r>
            <a:r>
              <a:rPr lang="zh-TW" altLang="en-US" dirty="0"/>
              <a:t>算法可以提供更接近正態分佈的權重。由於用戶定義的權重不遵循任何協議或規定，傳統的 </a:t>
            </a:r>
            <a:r>
              <a:rPr lang="en-US" altLang="zh-TW" dirty="0" err="1"/>
              <a:t>simhash</a:t>
            </a:r>
            <a:r>
              <a:rPr lang="en-US" altLang="zh-TW" dirty="0"/>
              <a:t> </a:t>
            </a:r>
            <a:r>
              <a:rPr lang="zh-TW" altLang="en-US" dirty="0"/>
              <a:t>算法無法為每個對應的詞提供合適的權重。假設之前定義的單詞列表中不存在一個單詞。傳統的算法不能給它適當的權重。相反，所提出的方法可以根據 </a:t>
            </a:r>
            <a:r>
              <a:rPr lang="en-US" altLang="zh-TW" dirty="0"/>
              <a:t>VAE </a:t>
            </a:r>
            <a:r>
              <a:rPr lang="zh-TW" altLang="en-US" dirty="0"/>
              <a:t>的推斷分配適當的權重。</a:t>
            </a:r>
          </a:p>
          <a:p>
            <a:endParaRPr lang="zh-TW" altLang="en-US" dirty="0"/>
          </a:p>
        </p:txBody>
      </p:sp>
      <p:sp>
        <p:nvSpPr>
          <p:cNvPr id="4" name="投影片編號版面配置區 3"/>
          <p:cNvSpPr>
            <a:spLocks noGrp="1"/>
          </p:cNvSpPr>
          <p:nvPr>
            <p:ph type="sldNum" sz="quarter" idx="10"/>
          </p:nvPr>
        </p:nvSpPr>
        <p:spPr/>
        <p:txBody>
          <a:bodyPr/>
          <a:lstStyle/>
          <a:p>
            <a:fld id="{DB50DFC1-44D9-4D4A-8DA2-B4A884F86506}" type="slidenum">
              <a:rPr lang="zh-TW" altLang="en-US" smtClean="0"/>
              <a:t>23</a:t>
            </a:fld>
            <a:endParaRPr lang="zh-TW" altLang="en-US"/>
          </a:p>
        </p:txBody>
      </p:sp>
    </p:spTree>
    <p:extLst>
      <p:ext uri="{BB962C8B-B14F-4D97-AF65-F5344CB8AC3E}">
        <p14:creationId xmlns:p14="http://schemas.microsoft.com/office/powerpoint/2010/main" val="140470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首先，通過</a:t>
            </a:r>
            <a:r>
              <a:rPr lang="en-US" altLang="zh-TW" dirty="0"/>
              <a:t>word2vec</a:t>
            </a:r>
            <a:r>
              <a:rPr lang="zh-TW" altLang="en-US" dirty="0"/>
              <a:t>將一個詞轉化為</a:t>
            </a:r>
            <a:r>
              <a:rPr lang="en-US" altLang="zh-TW" dirty="0"/>
              <a:t>9</a:t>
            </a:r>
            <a:r>
              <a:rPr lang="zh-TW" altLang="en-US" dirty="0"/>
              <a:t>維向量，如圖</a:t>
            </a:r>
            <a:r>
              <a:rPr lang="en-US" altLang="zh-TW" dirty="0"/>
              <a:t>18</a:t>
            </a:r>
            <a:r>
              <a:rPr lang="zh-TW" altLang="en-US" dirty="0"/>
              <a:t>所示。輸入層就是這個向量。 </a:t>
            </a:r>
            <a:r>
              <a:rPr lang="en-US" altLang="zh-TW" dirty="0"/>
              <a:t>Encoder </a:t>
            </a:r>
            <a:r>
              <a:rPr lang="zh-TW" altLang="en-US" dirty="0"/>
              <a:t>有兩層，第一層有七個神經元，第二層有五個神經元。 然後我們通過均值和標準差將向量縮減為</a:t>
            </a:r>
            <a:r>
              <a:rPr lang="en-US" altLang="zh-TW" dirty="0"/>
              <a:t>3</a:t>
            </a:r>
            <a:r>
              <a:rPr lang="zh-TW" altLang="en-US" dirty="0"/>
              <a:t>維向量，</a:t>
            </a:r>
            <a:r>
              <a:rPr lang="en-US" altLang="zh-TW" dirty="0"/>
              <a:t>Decoder</a:t>
            </a:r>
            <a:r>
              <a:rPr lang="zh-TW" altLang="en-US" dirty="0"/>
              <a:t>負責將數據維度恢復到原始維度。 然後通過</a:t>
            </a:r>
            <a:r>
              <a:rPr lang="en-US" altLang="zh-TW" dirty="0"/>
              <a:t>word2vec</a:t>
            </a:r>
            <a:r>
              <a:rPr lang="zh-TW" altLang="en-US" dirty="0"/>
              <a:t>回到單詞。 本研究從 </a:t>
            </a:r>
            <a:r>
              <a:rPr lang="en-US" altLang="zh-TW" dirty="0"/>
              <a:t>GitHub </a:t>
            </a:r>
            <a:r>
              <a:rPr lang="zh-TW" altLang="en-US" dirty="0"/>
              <a:t>中找到 </a:t>
            </a:r>
            <a:r>
              <a:rPr lang="en-US" altLang="zh-TW" dirty="0"/>
              <a:t>550 </a:t>
            </a:r>
            <a:r>
              <a:rPr lang="zh-TW" altLang="en-US" dirty="0"/>
              <a:t>個代碼，其中 </a:t>
            </a:r>
            <a:r>
              <a:rPr lang="en-US" altLang="zh-TW" dirty="0"/>
              <a:t>500 </a:t>
            </a:r>
            <a:r>
              <a:rPr lang="zh-TW" altLang="en-US" dirty="0"/>
              <a:t>個是訓練數據，</a:t>
            </a:r>
            <a:r>
              <a:rPr lang="en-US" altLang="zh-TW" dirty="0"/>
              <a:t>40 </a:t>
            </a:r>
            <a:r>
              <a:rPr lang="zh-TW" altLang="en-US" dirty="0"/>
              <a:t>個是驗證數據，</a:t>
            </a:r>
            <a:r>
              <a:rPr lang="en-US" altLang="zh-TW" dirty="0"/>
              <a:t>10 </a:t>
            </a:r>
            <a:r>
              <a:rPr lang="zh-TW" altLang="en-US" dirty="0"/>
              <a:t>個是測試數據。 損失函數是</a:t>
            </a:r>
            <a:r>
              <a:rPr lang="en-US" altLang="zh-TW" dirty="0"/>
              <a:t>MSE</a:t>
            </a:r>
            <a:r>
              <a:rPr lang="zh-TW" altLang="en-US" dirty="0"/>
              <a:t>，激活函數是</a:t>
            </a:r>
            <a:r>
              <a:rPr lang="en-US" altLang="zh-TW" dirty="0" err="1"/>
              <a:t>ReLU</a:t>
            </a:r>
            <a:r>
              <a:rPr lang="zh-TW" altLang="en-US" dirty="0"/>
              <a:t>，優化器是</a:t>
            </a:r>
            <a:r>
              <a:rPr lang="en-US" altLang="zh-TW" dirty="0"/>
              <a:t>Adam</a:t>
            </a:r>
            <a:r>
              <a:rPr lang="zh-TW" altLang="en-US" dirty="0"/>
              <a:t>。 圖 </a:t>
            </a:r>
            <a:r>
              <a:rPr lang="en-US" altLang="zh-TW" dirty="0"/>
              <a:t>19 </a:t>
            </a:r>
            <a:r>
              <a:rPr lang="zh-TW" altLang="en-US" dirty="0"/>
              <a:t>顯示了架構圖。</a:t>
            </a:r>
          </a:p>
        </p:txBody>
      </p:sp>
      <p:sp>
        <p:nvSpPr>
          <p:cNvPr id="4" name="投影片編號版面配置區 3"/>
          <p:cNvSpPr>
            <a:spLocks noGrp="1"/>
          </p:cNvSpPr>
          <p:nvPr>
            <p:ph type="sldNum" sz="quarter" idx="10"/>
          </p:nvPr>
        </p:nvSpPr>
        <p:spPr/>
        <p:txBody>
          <a:bodyPr/>
          <a:lstStyle/>
          <a:p>
            <a:fld id="{DB50DFC1-44D9-4D4A-8DA2-B4A884F86506}" type="slidenum">
              <a:rPr lang="zh-TW" altLang="en-US" smtClean="0"/>
              <a:t>24</a:t>
            </a:fld>
            <a:endParaRPr lang="zh-TW" altLang="en-US"/>
          </a:p>
        </p:txBody>
      </p:sp>
    </p:spTree>
    <p:extLst>
      <p:ext uri="{BB962C8B-B14F-4D97-AF65-F5344CB8AC3E}">
        <p14:creationId xmlns:p14="http://schemas.microsoft.com/office/powerpoint/2010/main" val="3374417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PLCS </a:t>
            </a:r>
            <a:r>
              <a:rPr lang="zh-TW" altLang="en-US" dirty="0"/>
              <a:t>可以使用深度神經網絡 </a:t>
            </a:r>
            <a:r>
              <a:rPr lang="en-US" altLang="zh-TW" dirty="0"/>
              <a:t>(DNN) </a:t>
            </a:r>
            <a:r>
              <a:rPr lang="zh-TW" altLang="en-US" dirty="0"/>
              <a:t>來預測適當的分段長度</a:t>
            </a:r>
            <a:r>
              <a:rPr lang="en-US" altLang="zh-TW" dirty="0"/>
              <a:t>ASCII </a:t>
            </a:r>
            <a:r>
              <a:rPr lang="zh-TW" altLang="en-US" dirty="0"/>
              <a:t>或二進制代碼的字符串。首先，它將執行結果轉換為字符串 </a:t>
            </a:r>
            <a:r>
              <a:rPr lang="en-US" altLang="zh-TW" dirty="0"/>
              <a:t>ASCII </a:t>
            </a:r>
            <a:r>
              <a:rPr lang="zh-TW" altLang="en-US" dirty="0"/>
              <a:t>或二進制代碼，將其分成幾個段，其中一個段具有固定長度。之後，它使用 </a:t>
            </a:r>
            <a:r>
              <a:rPr lang="en-US" altLang="zh-TW" dirty="0"/>
              <a:t>LCS </a:t>
            </a:r>
            <a:r>
              <a:rPr lang="zh-TW" altLang="en-US" dirty="0"/>
              <a:t>算法逐段執行一致性檢查。算法在每個段上完成 </a:t>
            </a:r>
            <a:r>
              <a:rPr lang="en-US" altLang="zh-TW" dirty="0"/>
              <a:t>LCS </a:t>
            </a:r>
            <a:r>
              <a:rPr lang="zh-TW" altLang="en-US" dirty="0"/>
              <a:t>操作後，會清空為計算分配的內存。該算法也將僅返回該段的 </a:t>
            </a:r>
            <a:r>
              <a:rPr lang="en-US" altLang="zh-TW" dirty="0"/>
              <a:t>LCS </a:t>
            </a:r>
            <a:r>
              <a:rPr lang="zh-TW" altLang="en-US" dirty="0"/>
              <a:t>結果。最後，我們將段的 </a:t>
            </a:r>
            <a:r>
              <a:rPr lang="en-US" altLang="zh-TW" dirty="0"/>
              <a:t>LCS </a:t>
            </a:r>
            <a:r>
              <a:rPr lang="zh-TW" altLang="en-US" dirty="0"/>
              <a:t>結果相加，得到最終的 </a:t>
            </a:r>
            <a:r>
              <a:rPr lang="en-US" altLang="zh-TW" dirty="0"/>
              <a:t>LCS </a:t>
            </a:r>
            <a:r>
              <a:rPr lang="zh-TW" altLang="en-US" dirty="0"/>
              <a:t>結果。所提出的方法 </a:t>
            </a:r>
            <a:r>
              <a:rPr lang="en-US" altLang="zh-TW" dirty="0"/>
              <a:t>PLCS </a:t>
            </a:r>
            <a:r>
              <a:rPr lang="zh-TW" altLang="en-US" dirty="0"/>
              <a:t>中使用的比較次數遠少於傳統方法 </a:t>
            </a:r>
            <a:r>
              <a:rPr lang="en-US" altLang="zh-TW" dirty="0"/>
              <a:t>LCS</a:t>
            </a:r>
            <a:r>
              <a:rPr lang="zh-TW" altLang="en-US" dirty="0"/>
              <a:t>。 </a:t>
            </a:r>
            <a:r>
              <a:rPr lang="en-US" altLang="zh-TW" dirty="0"/>
              <a:t>PLCS</a:t>
            </a:r>
            <a:r>
              <a:rPr lang="zh-TW" altLang="en-US" dirty="0"/>
              <a:t>的運算速度比</a:t>
            </a:r>
            <a:r>
              <a:rPr lang="en-US" altLang="zh-TW" dirty="0"/>
              <a:t>LCS</a:t>
            </a:r>
            <a:r>
              <a:rPr lang="zh-TW" altLang="en-US" dirty="0"/>
              <a:t>快，因為分配了少量的內存用於單段計算以加快整合運算。理論上，數據類型或字符串的長度會影響字符串中設置的段長度應該有多長。因此，本研究採用 </a:t>
            </a:r>
            <a:r>
              <a:rPr lang="en-US" altLang="zh-TW" dirty="0"/>
              <a:t>DNN </a:t>
            </a:r>
            <a:r>
              <a:rPr lang="zh-TW" altLang="en-US" dirty="0"/>
              <a:t>模型來預測有多少字符組合一個段來推斷長序列的段長度，作為快速計算 </a:t>
            </a:r>
            <a:r>
              <a:rPr lang="en-US" altLang="zh-TW" dirty="0"/>
              <a:t>PLCS </a:t>
            </a:r>
            <a:r>
              <a:rPr lang="zh-TW" altLang="en-US" dirty="0"/>
              <a:t>的最合適方法。</a:t>
            </a:r>
          </a:p>
        </p:txBody>
      </p:sp>
      <p:sp>
        <p:nvSpPr>
          <p:cNvPr id="4" name="投影片編號版面配置區 3"/>
          <p:cNvSpPr>
            <a:spLocks noGrp="1"/>
          </p:cNvSpPr>
          <p:nvPr>
            <p:ph type="sldNum" sz="quarter" idx="10"/>
          </p:nvPr>
        </p:nvSpPr>
        <p:spPr/>
        <p:txBody>
          <a:bodyPr/>
          <a:lstStyle/>
          <a:p>
            <a:fld id="{DB50DFC1-44D9-4D4A-8DA2-B4A884F86506}" type="slidenum">
              <a:rPr lang="zh-TW" altLang="en-US" smtClean="0"/>
              <a:t>26</a:t>
            </a:fld>
            <a:endParaRPr lang="zh-TW" altLang="en-US"/>
          </a:p>
        </p:txBody>
      </p:sp>
    </p:spTree>
    <p:extLst>
      <p:ext uri="{BB962C8B-B14F-4D97-AF65-F5344CB8AC3E}">
        <p14:creationId xmlns:p14="http://schemas.microsoft.com/office/powerpoint/2010/main" val="4069948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B50DFC1-44D9-4D4A-8DA2-B4A884F86506}" type="slidenum">
              <a:rPr lang="zh-TW" altLang="en-US" smtClean="0"/>
              <a:t>27</a:t>
            </a:fld>
            <a:endParaRPr lang="zh-TW" altLang="en-US"/>
          </a:p>
        </p:txBody>
      </p:sp>
    </p:spTree>
    <p:extLst>
      <p:ext uri="{BB962C8B-B14F-4D97-AF65-F5344CB8AC3E}">
        <p14:creationId xmlns:p14="http://schemas.microsoft.com/office/powerpoint/2010/main" val="2692454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a:t>特徵輸入是一個長度為 </a:t>
            </a:r>
            <a:r>
              <a:rPr lang="en-US" altLang="zh-TW" sz="1200" dirty="0"/>
              <a:t>784 </a:t>
            </a:r>
            <a:r>
              <a:rPr lang="zh-TW" altLang="en-US" sz="1200" dirty="0"/>
              <a:t>的一維向量。用於訓練 </a:t>
            </a:r>
            <a:r>
              <a:rPr lang="en-US" altLang="zh-TW" sz="1200" dirty="0"/>
              <a:t>DNN </a:t>
            </a:r>
            <a:r>
              <a:rPr lang="zh-TW" altLang="en-US" sz="1200" dirty="0"/>
              <a:t>模型的數據集由 </a:t>
            </a:r>
            <a:r>
              <a:rPr lang="en-US" altLang="zh-TW" sz="1200" dirty="0"/>
              <a:t>100 </a:t>
            </a:r>
            <a:r>
              <a:rPr lang="zh-TW" altLang="en-US" sz="1200" dirty="0"/>
              <a:t>個輸入向量及其對應的 </a:t>
            </a:r>
            <a:r>
              <a:rPr lang="en-US" altLang="zh-TW" sz="1200" dirty="0"/>
              <a:t>100 </a:t>
            </a:r>
            <a:r>
              <a:rPr lang="zh-TW" altLang="en-US" sz="1200" dirty="0"/>
              <a:t>個輸出標籤組成，其中模型執行不同長度的分割結果。</a:t>
            </a: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a:t>關於訓練 </a:t>
            </a:r>
            <a:r>
              <a:rPr lang="en-US" altLang="zh-TW" sz="1200" dirty="0"/>
              <a:t>DNN </a:t>
            </a:r>
            <a:r>
              <a:rPr lang="zh-TW" altLang="en-US" sz="1200" dirty="0"/>
              <a:t>模型的數據分配，有 </a:t>
            </a:r>
            <a:r>
              <a:rPr lang="en-US" altLang="zh-TW" sz="1200" dirty="0"/>
              <a:t>90 </a:t>
            </a:r>
            <a:r>
              <a:rPr lang="zh-TW" altLang="en-US" sz="1200" dirty="0"/>
              <a:t>個向量作為訓練數據、</a:t>
            </a:r>
            <a:r>
              <a:rPr lang="en-US" altLang="zh-TW" sz="1200" dirty="0"/>
              <a:t>5 </a:t>
            </a:r>
            <a:r>
              <a:rPr lang="zh-TW" altLang="en-US" sz="1200" dirty="0"/>
              <a:t>個驗證數據和 </a:t>
            </a:r>
            <a:r>
              <a:rPr lang="en-US" altLang="zh-TW" sz="1200" dirty="0"/>
              <a:t>5 </a:t>
            </a:r>
            <a:r>
              <a:rPr lang="zh-TW" altLang="en-US" sz="1200" dirty="0"/>
              <a:t>個測試數據。 </a:t>
            </a:r>
            <a:r>
              <a:rPr lang="en-US" altLang="zh-TW" sz="1200" dirty="0"/>
              <a:t>DNN </a:t>
            </a:r>
            <a:r>
              <a:rPr lang="zh-TW" altLang="en-US" sz="1200" dirty="0"/>
              <a:t>中有兩個隱藏層。第一個隱藏層的神經元個數為 </a:t>
            </a:r>
            <a:r>
              <a:rPr lang="en-US" altLang="zh-TW" sz="1200" dirty="0"/>
              <a:t>30</a:t>
            </a:r>
            <a:r>
              <a:rPr lang="zh-TW" altLang="en-US" sz="1200" dirty="0"/>
              <a:t>，第二個為 </a:t>
            </a:r>
            <a:r>
              <a:rPr lang="en-US" altLang="zh-TW" sz="1200" dirty="0"/>
              <a:t>40 </a:t>
            </a:r>
            <a:r>
              <a:rPr lang="zh-TW" altLang="en-US" sz="1200" dirty="0"/>
              <a:t>個。如果輸入信號是文本，輸入層的特徵值採用 </a:t>
            </a:r>
            <a:r>
              <a:rPr lang="en-US" altLang="zh-TW" sz="1200" dirty="0"/>
              <a:t>Doc2Vec </a:t>
            </a:r>
            <a:r>
              <a:rPr lang="zh-TW" altLang="en-US" sz="1200" dirty="0"/>
              <a:t>將文本轉換為向量，信號長度為信號寬度為 </a:t>
            </a:r>
            <a:r>
              <a:rPr lang="en-US" altLang="zh-TW" sz="1200" dirty="0"/>
              <a:t>1 </a:t>
            </a:r>
            <a:r>
              <a:rPr lang="zh-TW" altLang="en-US" sz="1200" dirty="0"/>
              <a:t>的句子的原始長度。如果輸入是圖像，用戶可以使用 </a:t>
            </a:r>
            <a:r>
              <a:rPr lang="en-US" altLang="zh-TW" sz="1200" dirty="0"/>
              <a:t>VGG16 [55] </a:t>
            </a:r>
            <a:r>
              <a:rPr lang="zh-TW" altLang="en-US" sz="1200" dirty="0"/>
              <a:t>捕獲圖像特徵作為輸入信號。信號長度是圖像的原始長度，信號寬度是圖像的原始寬度。如果輸入的是語音信號，用戶可以使用 </a:t>
            </a:r>
            <a:r>
              <a:rPr lang="en-US" altLang="zh-TW" sz="1200" dirty="0"/>
              <a:t>Python </a:t>
            </a:r>
            <a:r>
              <a:rPr lang="zh-TW" altLang="en-US" sz="1200" dirty="0"/>
              <a:t>包 </a:t>
            </a:r>
            <a:r>
              <a:rPr lang="en-US" altLang="zh-TW" sz="1200" dirty="0" err="1"/>
              <a:t>librosa.display.waveplot</a:t>
            </a:r>
            <a:r>
              <a:rPr lang="en-US" altLang="zh-TW" sz="1200" dirty="0"/>
              <a:t> </a:t>
            </a:r>
            <a:r>
              <a:rPr lang="zh-TW" altLang="en-US" sz="1200" dirty="0"/>
              <a:t>將其轉換為圖像的波形作為輸入信號。語音輸入的訓練過程將完成與上述圖像輸入過程相同的任務。如果輸入是電影，用戶可以使用 </a:t>
            </a:r>
            <a:r>
              <a:rPr lang="en-US" altLang="zh-TW" sz="1200" dirty="0"/>
              <a:t>Yolo v3 [56] </a:t>
            </a:r>
            <a:r>
              <a:rPr lang="zh-TW" altLang="en-US" sz="1200" dirty="0"/>
              <a:t>模型來跟踪物體的運動，並將運動軌跡轉換為位移圖像作為輸入信號。移動輸入的訓練過程將完成與上述圖像輸入過程相同的任務。圖 </a:t>
            </a:r>
            <a:r>
              <a:rPr lang="en-US" altLang="zh-TW" sz="1200" dirty="0"/>
              <a:t>22 </a:t>
            </a:r>
            <a:r>
              <a:rPr lang="zh-TW" altLang="en-US" sz="1200" dirty="0"/>
              <a:t>顯示了 </a:t>
            </a:r>
            <a:r>
              <a:rPr lang="en-US" altLang="zh-TW" sz="1200" dirty="0"/>
              <a:t>DNN </a:t>
            </a:r>
            <a:r>
              <a:rPr lang="zh-TW" altLang="en-US" sz="1200" dirty="0"/>
              <a:t>模型訓練階段的損失曲線。</a:t>
            </a:r>
          </a:p>
          <a:p>
            <a:endParaRPr lang="zh-TW" altLang="en-US" dirty="0"/>
          </a:p>
        </p:txBody>
      </p:sp>
      <p:sp>
        <p:nvSpPr>
          <p:cNvPr id="4" name="投影片編號版面配置區 3"/>
          <p:cNvSpPr>
            <a:spLocks noGrp="1"/>
          </p:cNvSpPr>
          <p:nvPr>
            <p:ph type="sldNum" sz="quarter" idx="10"/>
          </p:nvPr>
        </p:nvSpPr>
        <p:spPr/>
        <p:txBody>
          <a:bodyPr/>
          <a:lstStyle/>
          <a:p>
            <a:fld id="{DB50DFC1-44D9-4D4A-8DA2-B4A884F86506}" type="slidenum">
              <a:rPr lang="zh-TW" altLang="en-US" smtClean="0"/>
              <a:t>28</a:t>
            </a:fld>
            <a:endParaRPr lang="zh-TW" altLang="en-US"/>
          </a:p>
        </p:txBody>
      </p:sp>
    </p:spTree>
    <p:extLst>
      <p:ext uri="{BB962C8B-B14F-4D97-AF65-F5344CB8AC3E}">
        <p14:creationId xmlns:p14="http://schemas.microsoft.com/office/powerpoint/2010/main" val="416902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t>用戶在第一塊輸入一句話後，就可以得到關鍵詞和對應的示例程序。在第二個區塊中，用戶可以選擇使用 </a:t>
            </a:r>
            <a:r>
              <a:rPr lang="en-US" altLang="zh-TW" dirty="0"/>
              <a:t>GPT-2</a:t>
            </a:r>
            <a:r>
              <a:rPr lang="zh-TW" altLang="en-US" dirty="0"/>
              <a:t>、</a:t>
            </a:r>
            <a:r>
              <a:rPr lang="en-US" altLang="zh-TW" dirty="0"/>
              <a:t>MASS </a:t>
            </a:r>
            <a:r>
              <a:rPr lang="zh-TW" altLang="en-US" dirty="0"/>
              <a:t>或 </a:t>
            </a:r>
            <a:r>
              <a:rPr lang="en-US" altLang="zh-TW" dirty="0"/>
              <a:t>BART </a:t>
            </a:r>
            <a:r>
              <a:rPr lang="zh-TW" altLang="en-US" dirty="0"/>
              <a:t>進行代碼轉換。在第三個區塊中，用戶可以選擇使用 </a:t>
            </a:r>
            <a:r>
              <a:rPr lang="en-US" altLang="zh-TW" dirty="0" err="1"/>
              <a:t>Simhash</a:t>
            </a:r>
            <a:r>
              <a:rPr lang="en-US" altLang="zh-TW" dirty="0"/>
              <a:t> </a:t>
            </a:r>
            <a:r>
              <a:rPr lang="zh-TW" altLang="en-US" dirty="0"/>
              <a:t>或 </a:t>
            </a:r>
            <a:r>
              <a:rPr lang="en-US" altLang="zh-TW" dirty="0" err="1"/>
              <a:t>Variational</a:t>
            </a:r>
            <a:r>
              <a:rPr lang="en-US" altLang="zh-TW" dirty="0"/>
              <a:t> </a:t>
            </a:r>
            <a:r>
              <a:rPr lang="en-US" altLang="zh-TW" dirty="0" err="1"/>
              <a:t>Simhash</a:t>
            </a:r>
            <a:r>
              <a:rPr lang="en-US" altLang="zh-TW" dirty="0"/>
              <a:t> </a:t>
            </a:r>
            <a:r>
              <a:rPr lang="zh-TW" altLang="en-US" dirty="0"/>
              <a:t>進行代碼相似性檢查。然後，用戶可以選擇使用 </a:t>
            </a:r>
            <a:r>
              <a:rPr lang="en-US" altLang="zh-TW" dirty="0"/>
              <a:t>LCS </a:t>
            </a:r>
            <a:r>
              <a:rPr lang="zh-TW" altLang="en-US" dirty="0"/>
              <a:t>或 </a:t>
            </a:r>
            <a:r>
              <a:rPr lang="en-US" altLang="zh-TW" dirty="0"/>
              <a:t>PLCS </a:t>
            </a:r>
            <a:r>
              <a:rPr lang="zh-TW" altLang="en-US" dirty="0"/>
              <a:t>來檢查執行結果的一致性。</a:t>
            </a:r>
          </a:p>
          <a:p>
            <a:endParaRPr lang="zh-TW" altLang="en-US" dirty="0"/>
          </a:p>
        </p:txBody>
      </p:sp>
      <p:sp>
        <p:nvSpPr>
          <p:cNvPr id="4" name="投影片編號版面配置區 3"/>
          <p:cNvSpPr>
            <a:spLocks noGrp="1"/>
          </p:cNvSpPr>
          <p:nvPr>
            <p:ph type="sldNum" sz="quarter" idx="10"/>
          </p:nvPr>
        </p:nvSpPr>
        <p:spPr/>
        <p:txBody>
          <a:bodyPr/>
          <a:lstStyle/>
          <a:p>
            <a:fld id="{DB50DFC1-44D9-4D4A-8DA2-B4A884F86506}" type="slidenum">
              <a:rPr lang="zh-TW" altLang="en-US" smtClean="0"/>
              <a:t>29</a:t>
            </a:fld>
            <a:endParaRPr lang="zh-TW" altLang="en-US"/>
          </a:p>
        </p:txBody>
      </p:sp>
    </p:spTree>
    <p:extLst>
      <p:ext uri="{BB962C8B-B14F-4D97-AF65-F5344CB8AC3E}">
        <p14:creationId xmlns:p14="http://schemas.microsoft.com/office/powerpoint/2010/main" val="681248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本研究中的示例程序均獲得來自 </a:t>
            </a:r>
            <a:r>
              <a:rPr lang="en-US" altLang="zh-TW" dirty="0" err="1"/>
              <a:t>Github</a:t>
            </a:r>
            <a:r>
              <a:rPr lang="en-US" altLang="zh-TW" dirty="0"/>
              <a:t> [61]</a:t>
            </a:r>
            <a:r>
              <a:rPr lang="zh-TW" altLang="en-US" dirty="0"/>
              <a:t>。示例 </a:t>
            </a:r>
            <a:r>
              <a:rPr lang="en-US" altLang="zh-TW" dirty="0"/>
              <a:t>1 </a:t>
            </a:r>
            <a:r>
              <a:rPr lang="zh-TW" altLang="en-US" dirty="0"/>
              <a:t>中的示例程序與網絡爬蟲相關 </a:t>
            </a:r>
            <a:r>
              <a:rPr lang="en-US" altLang="zh-TW" dirty="0"/>
              <a:t>[62]</a:t>
            </a:r>
            <a:r>
              <a:rPr lang="zh-TW" altLang="en-US" dirty="0"/>
              <a:t>，對應的關鍵字是天氣和交通。示例程序</a:t>
            </a:r>
            <a:r>
              <a:rPr lang="en-US" altLang="zh-TW" dirty="0"/>
              <a:t>1</a:t>
            </a:r>
            <a:r>
              <a:rPr lang="zh-TW" altLang="en-US" dirty="0"/>
              <a:t>是在網上抓取相應的數據，從天氣中心獲取天氣預報，在谷歌地圖上自動分配堵車點。接下來，在示例</a:t>
            </a:r>
            <a:r>
              <a:rPr lang="en-US" altLang="zh-TW" dirty="0"/>
              <a:t>2</a:t>
            </a:r>
            <a:r>
              <a:rPr lang="zh-TW" altLang="en-US" dirty="0"/>
              <a:t>的示例程序中，對應的關鍵字是與神經網絡應用相關的“方程、神經、網絡”</a:t>
            </a:r>
            <a:r>
              <a:rPr lang="en-US" altLang="zh-TW" dirty="0"/>
              <a:t>[63]</a:t>
            </a:r>
            <a:r>
              <a:rPr lang="zh-TW" altLang="en-US" dirty="0"/>
              <a:t>。示例程序的主要目的是通過訓練神經網絡來找到一個近似方程。第三，在示例 </a:t>
            </a:r>
            <a:r>
              <a:rPr lang="en-US" altLang="zh-TW" dirty="0"/>
              <a:t>3 </a:t>
            </a:r>
            <a:r>
              <a:rPr lang="zh-TW" altLang="en-US" dirty="0"/>
              <a:t>的示例程序中，對應的關鍵字是鋼琴和音樂，這與生成音樂的程序有關 </a:t>
            </a:r>
            <a:r>
              <a:rPr lang="en-US" altLang="zh-TW" dirty="0"/>
              <a:t>[64]</a:t>
            </a:r>
            <a:r>
              <a:rPr lang="zh-TW" altLang="en-US" dirty="0"/>
              <a:t>。網絡攝像頭編程目標是自動生成一小段鋼琴音樂。最後，在示例 </a:t>
            </a:r>
            <a:r>
              <a:rPr lang="en-US" altLang="zh-TW" dirty="0"/>
              <a:t>4 </a:t>
            </a:r>
            <a:r>
              <a:rPr lang="zh-TW" altLang="en-US" dirty="0"/>
              <a:t>中，示例程序對應的關鍵字是照片和視頻。該程序可以將照片轉換成視頻供用戶觀看</a:t>
            </a:r>
            <a:r>
              <a:rPr lang="en-US" altLang="zh-TW" dirty="0"/>
              <a:t>[65]</a:t>
            </a:r>
            <a:r>
              <a:rPr lang="zh-TW" altLang="en-US" dirty="0"/>
              <a:t>。</a:t>
            </a:r>
          </a:p>
        </p:txBody>
      </p:sp>
      <p:sp>
        <p:nvSpPr>
          <p:cNvPr id="4" name="投影片編號版面配置區 3"/>
          <p:cNvSpPr>
            <a:spLocks noGrp="1"/>
          </p:cNvSpPr>
          <p:nvPr>
            <p:ph type="sldNum" sz="quarter" idx="10"/>
          </p:nvPr>
        </p:nvSpPr>
        <p:spPr/>
        <p:txBody>
          <a:bodyPr/>
          <a:lstStyle/>
          <a:p>
            <a:fld id="{DB50DFC1-44D9-4D4A-8DA2-B4A884F86506}" type="slidenum">
              <a:rPr lang="zh-TW" altLang="en-US" smtClean="0"/>
              <a:t>35</a:t>
            </a:fld>
            <a:endParaRPr lang="zh-TW" altLang="en-US"/>
          </a:p>
        </p:txBody>
      </p:sp>
    </p:spTree>
    <p:extLst>
      <p:ext uri="{BB962C8B-B14F-4D97-AF65-F5344CB8AC3E}">
        <p14:creationId xmlns:p14="http://schemas.microsoft.com/office/powerpoint/2010/main" val="4158456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38</a:t>
            </a:fld>
            <a:endParaRPr lang="zh-TW" altLang="en-US"/>
          </a:p>
        </p:txBody>
      </p:sp>
    </p:spTree>
    <p:extLst>
      <p:ext uri="{BB962C8B-B14F-4D97-AF65-F5344CB8AC3E}">
        <p14:creationId xmlns:p14="http://schemas.microsoft.com/office/powerpoint/2010/main" val="2287303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A2FF01A7-867F-4E20-AC3F-239C36387FF6}" type="datetimeFigureOut">
              <a:rPr lang="zh-TW" altLang="en-US" smtClean="0"/>
              <a:t>2022/6/30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78120FB-1C4E-4BC6-8FCE-D4295CFD7510}"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484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2FF01A7-867F-4E20-AC3F-239C36387FF6}" type="datetimeFigureOut">
              <a:rPr lang="zh-TW" altLang="en-US" smtClean="0"/>
              <a:t>2022/6/30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3544221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2FF01A7-867F-4E20-AC3F-239C36387FF6}" type="datetimeFigureOut">
              <a:rPr lang="zh-TW" altLang="en-US" smtClean="0"/>
              <a:t>2022/6/30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2451235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ea typeface="標楷體" panose="03000509000000000000" pitchFamily="65" charset="-120"/>
              </a:defRPr>
            </a:lvl1pPr>
          </a:lstStyle>
          <a:p>
            <a:r>
              <a:rPr lang="zh-TW" altLang="en-US" dirty="0"/>
              <a:t>按一下以編輯母片標題樣式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Times New Roman" panose="02020603050405020304" pitchFamily="18" charset="0"/>
                <a:ea typeface="標楷體" panose="03000509000000000000" pitchFamily="65" charset="-12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dirty="0"/>
              <a:t>按一下以編輯母片副標題樣式</a:t>
            </a:r>
            <a:endParaRPr lang="en-US" dirty="0"/>
          </a:p>
        </p:txBody>
      </p:sp>
      <p:sp>
        <p:nvSpPr>
          <p:cNvPr id="4" name="Date Placeholder 3"/>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431C89B-E1D1-4263-A88B-AEA6E424A74E}"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2022/6/30</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5" name="Footer Placeholder 4"/>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Slide Number Placeholder 5"/>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4789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ea typeface="標楷體" panose="03000509000000000000" pitchFamily="65" charset="-120"/>
              </a:defRPr>
            </a:lvl1pPr>
          </a:lstStyle>
          <a:p>
            <a:r>
              <a:rPr lang="zh-TW" altLang="en-US" dirty="0"/>
              <a:t>按一下以編輯母片標題樣式</a:t>
            </a:r>
            <a:endParaRPr lang="en-US" dirty="0"/>
          </a:p>
        </p:txBody>
      </p:sp>
      <p:sp>
        <p:nvSpPr>
          <p:cNvPr id="3" name="Content Placeholder 2"/>
          <p:cNvSpPr>
            <a:spLocks noGrp="1"/>
          </p:cNvSpPr>
          <p:nvPr>
            <p:ph idx="1"/>
          </p:nvPr>
        </p:nvSpPr>
        <p:spPr/>
        <p:txBody>
          <a:bodyPr/>
          <a:lstStyle>
            <a:lvl1pPr algn="l">
              <a:lnSpc>
                <a:spcPct val="150000"/>
              </a:lnSpc>
              <a:defRPr>
                <a:solidFill>
                  <a:schemeClr val="tx1"/>
                </a:solidFill>
                <a:ea typeface="標楷體" panose="03000509000000000000" pitchFamily="65" charset="-120"/>
              </a:defRPr>
            </a:lvl1pPr>
            <a:lvl2pPr>
              <a:defRPr>
                <a:solidFill>
                  <a:schemeClr val="tx1"/>
                </a:solidFill>
                <a:ea typeface="標楷體" panose="03000509000000000000" pitchFamily="65" charset="-120"/>
              </a:defRPr>
            </a:lvl2pPr>
            <a:lvl3pPr>
              <a:defRPr>
                <a:solidFill>
                  <a:schemeClr val="tx1"/>
                </a:solidFill>
                <a:ea typeface="標楷體" panose="03000509000000000000" pitchFamily="65" charset="-120"/>
              </a:defRPr>
            </a:lvl3pPr>
            <a:lvl4pPr>
              <a:defRPr>
                <a:solidFill>
                  <a:schemeClr val="tx1"/>
                </a:solidFill>
                <a:ea typeface="標楷體" panose="03000509000000000000" pitchFamily="65" charset="-120"/>
              </a:defRPr>
            </a:lvl4pPr>
            <a:lvl5pPr>
              <a:defRPr>
                <a:solidFill>
                  <a:schemeClr val="tx1"/>
                </a:solidFill>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C04C364-221E-427D-9CC4-A7EF4887E18E}"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2022/6/30</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5" name="Footer Placeholder 4"/>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Slide Number Placeholder 5"/>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2349208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ea typeface="標楷體" panose="03000509000000000000" pitchFamily="65" charset="-120"/>
              </a:defRPr>
            </a:lvl1pPr>
          </a:lstStyle>
          <a:p>
            <a:r>
              <a:rPr lang="zh-TW" altLang="en-US" dirty="0"/>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Times New Roman" panose="02020603050405020304" pitchFamily="18" charset="0"/>
                <a:ea typeface="標楷體" panose="03000509000000000000" pitchFamily="65" charset="-12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a:t>編輯母片文字樣式</a:t>
            </a:r>
          </a:p>
        </p:txBody>
      </p:sp>
      <p:sp>
        <p:nvSpPr>
          <p:cNvPr id="4" name="Date Placeholder 3"/>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D7990D9-986C-4AC4-8337-49BE585D2E4A}"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2022/6/30</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5" name="Footer Placeholder 4"/>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Slide Number Placeholder 5"/>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2255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a:solidFill>
                  <a:schemeClr val="tx1"/>
                </a:solidFill>
                <a:ea typeface="標楷體" panose="03000509000000000000" pitchFamily="65" charset="-120"/>
              </a:defRPr>
            </a:lvl1pPr>
          </a:lstStyle>
          <a:p>
            <a:r>
              <a:rPr lang="zh-TW" altLang="en-US" dirty="0"/>
              <a:t>按一下以編輯母片標題樣式</a:t>
            </a:r>
            <a:endParaRPr lang="en-US" dirty="0"/>
          </a:p>
        </p:txBody>
      </p:sp>
      <p:sp>
        <p:nvSpPr>
          <p:cNvPr id="3" name="Content Placeholder 2"/>
          <p:cNvSpPr>
            <a:spLocks noGrp="1"/>
          </p:cNvSpPr>
          <p:nvPr>
            <p:ph sz="half" idx="1"/>
          </p:nvPr>
        </p:nvSpPr>
        <p:spPr>
          <a:xfrm>
            <a:off x="1097280" y="1845734"/>
            <a:ext cx="4937760" cy="4023359"/>
          </a:xfrm>
        </p:spPr>
        <p:txBody>
          <a:bodyPr/>
          <a:lstStyle>
            <a:lvl1pPr>
              <a:defRPr>
                <a:solidFill>
                  <a:schemeClr val="tx1"/>
                </a:solidFill>
                <a:ea typeface="標楷體" panose="03000509000000000000" pitchFamily="65" charset="-120"/>
              </a:defRPr>
            </a:lvl1pPr>
            <a:lvl2pPr>
              <a:defRPr>
                <a:solidFill>
                  <a:schemeClr val="tx1"/>
                </a:solidFill>
                <a:ea typeface="標楷體" panose="03000509000000000000" pitchFamily="65" charset="-120"/>
              </a:defRPr>
            </a:lvl2pPr>
            <a:lvl3pPr>
              <a:defRPr>
                <a:solidFill>
                  <a:schemeClr val="tx1"/>
                </a:solidFill>
                <a:ea typeface="標楷體" panose="03000509000000000000" pitchFamily="65" charset="-120"/>
              </a:defRPr>
            </a:lvl3pPr>
            <a:lvl4pPr>
              <a:defRPr>
                <a:solidFill>
                  <a:schemeClr val="tx1"/>
                </a:solidFill>
                <a:ea typeface="標楷體" panose="03000509000000000000" pitchFamily="65" charset="-120"/>
              </a:defRPr>
            </a:lvl4pPr>
            <a:lvl5pPr>
              <a:defRPr>
                <a:solidFill>
                  <a:schemeClr val="tx1"/>
                </a:solidFill>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a:solidFill>
                  <a:schemeClr val="tx1"/>
                </a:solidFill>
                <a:ea typeface="標楷體" panose="03000509000000000000" pitchFamily="65" charset="-120"/>
              </a:defRPr>
            </a:lvl1pPr>
            <a:lvl2pPr>
              <a:defRPr>
                <a:solidFill>
                  <a:schemeClr val="tx1"/>
                </a:solidFill>
                <a:ea typeface="標楷體" panose="03000509000000000000" pitchFamily="65" charset="-120"/>
              </a:defRPr>
            </a:lvl2pPr>
            <a:lvl3pPr>
              <a:defRPr>
                <a:solidFill>
                  <a:schemeClr val="tx1"/>
                </a:solidFill>
                <a:ea typeface="標楷體" panose="03000509000000000000" pitchFamily="65" charset="-120"/>
              </a:defRPr>
            </a:lvl3pPr>
            <a:lvl4pPr>
              <a:defRPr>
                <a:solidFill>
                  <a:schemeClr val="tx1"/>
                </a:solidFill>
                <a:ea typeface="標楷體" panose="03000509000000000000" pitchFamily="65" charset="-120"/>
              </a:defRPr>
            </a:lvl4pPr>
            <a:lvl5pPr>
              <a:defRPr>
                <a:solidFill>
                  <a:schemeClr val="tx1"/>
                </a:solidFill>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5" name="Date Placeholder 4"/>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AF5F423-52B9-4CD6-ABE9-2B4C3CD6005A}"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2022/6/30</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Footer Placeholder 5"/>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7" name="Slide Number Placeholder 6"/>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1072008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lvl1pPr>
              <a:defRPr>
                <a:solidFill>
                  <a:schemeClr val="tx1"/>
                </a:solidFill>
                <a:ea typeface="標楷體" panose="03000509000000000000" pitchFamily="65" charset="-120"/>
              </a:defRPr>
            </a:lvl1pPr>
          </a:lstStyle>
          <a:p>
            <a:r>
              <a:rPr lang="zh-TW" altLang="en-US" dirty="0"/>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ea typeface="標楷體" panose="03000509000000000000" pitchFamily="65"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編輯母片文字樣式</a:t>
            </a:r>
          </a:p>
        </p:txBody>
      </p:sp>
      <p:sp>
        <p:nvSpPr>
          <p:cNvPr id="4" name="Content Placeholder 3"/>
          <p:cNvSpPr>
            <a:spLocks noGrp="1"/>
          </p:cNvSpPr>
          <p:nvPr>
            <p:ph sz="half" idx="2"/>
          </p:nvPr>
        </p:nvSpPr>
        <p:spPr>
          <a:xfrm>
            <a:off x="1097280" y="2582335"/>
            <a:ext cx="4937760" cy="3286760"/>
          </a:xfrm>
        </p:spPr>
        <p:txBody>
          <a:bodyPr/>
          <a:lstStyle>
            <a:lvl1pPr>
              <a:defRPr>
                <a:solidFill>
                  <a:schemeClr val="tx1"/>
                </a:solidFill>
                <a:ea typeface="標楷體" panose="03000509000000000000" pitchFamily="65" charset="-120"/>
              </a:defRPr>
            </a:lvl1pPr>
            <a:lvl2pPr>
              <a:defRPr>
                <a:solidFill>
                  <a:schemeClr val="tx1"/>
                </a:solidFill>
                <a:ea typeface="標楷體" panose="03000509000000000000" pitchFamily="65" charset="-120"/>
              </a:defRPr>
            </a:lvl2pPr>
            <a:lvl3pPr>
              <a:defRPr>
                <a:solidFill>
                  <a:schemeClr val="tx1"/>
                </a:solidFill>
                <a:ea typeface="標楷體" panose="03000509000000000000" pitchFamily="65" charset="-120"/>
              </a:defRPr>
            </a:lvl3pPr>
            <a:lvl4pPr>
              <a:defRPr>
                <a:solidFill>
                  <a:schemeClr val="tx1"/>
                </a:solidFill>
                <a:ea typeface="標楷體" panose="03000509000000000000" pitchFamily="65" charset="-120"/>
              </a:defRPr>
            </a:lvl4pPr>
            <a:lvl5pPr>
              <a:defRPr>
                <a:solidFill>
                  <a:schemeClr val="tx1"/>
                </a:solidFill>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ea typeface="標楷體" panose="03000509000000000000" pitchFamily="65"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編輯母片文字樣式</a:t>
            </a:r>
          </a:p>
        </p:txBody>
      </p:sp>
      <p:sp>
        <p:nvSpPr>
          <p:cNvPr id="6" name="Content Placeholder 5"/>
          <p:cNvSpPr>
            <a:spLocks noGrp="1"/>
          </p:cNvSpPr>
          <p:nvPr>
            <p:ph sz="quarter" idx="4"/>
          </p:nvPr>
        </p:nvSpPr>
        <p:spPr>
          <a:xfrm>
            <a:off x="6217920" y="2582334"/>
            <a:ext cx="4937760" cy="3286760"/>
          </a:xfrm>
        </p:spPr>
        <p:txBody>
          <a:bodyPr/>
          <a:lstStyle>
            <a:lvl1pPr>
              <a:defRPr>
                <a:solidFill>
                  <a:schemeClr val="tx1"/>
                </a:solidFill>
                <a:ea typeface="標楷體" panose="03000509000000000000" pitchFamily="65" charset="-120"/>
              </a:defRPr>
            </a:lvl1pPr>
            <a:lvl2pPr>
              <a:defRPr>
                <a:solidFill>
                  <a:schemeClr val="tx1"/>
                </a:solidFill>
                <a:ea typeface="標楷體" panose="03000509000000000000" pitchFamily="65" charset="-120"/>
              </a:defRPr>
            </a:lvl2pPr>
            <a:lvl3pPr>
              <a:defRPr>
                <a:solidFill>
                  <a:schemeClr val="tx1"/>
                </a:solidFill>
                <a:ea typeface="標楷體" panose="03000509000000000000" pitchFamily="65" charset="-120"/>
              </a:defRPr>
            </a:lvl3pPr>
            <a:lvl4pPr>
              <a:defRPr>
                <a:solidFill>
                  <a:schemeClr val="tx1"/>
                </a:solidFill>
                <a:ea typeface="標楷體" panose="03000509000000000000" pitchFamily="65" charset="-120"/>
              </a:defRPr>
            </a:lvl4pPr>
            <a:lvl5pPr>
              <a:defRPr>
                <a:solidFill>
                  <a:schemeClr val="tx1"/>
                </a:solidFill>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7" name="Date Placeholder 6"/>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689BBBF-85F2-438E-94EB-4149CF81DB93}"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2022/6/30</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Footer Placeholder 7"/>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9" name="Slide Number Placeholder 8"/>
          <p:cNvSpPr>
            <a:spLocks noGrp="1"/>
          </p:cNvSpPr>
          <p:nvPr>
            <p:ph type="sldNum" sz="quarter" idx="12"/>
          </p:nvPr>
        </p:nvSpPr>
        <p:spPr/>
        <p:txBody>
          <a:bodyPr/>
          <a:lstStyle>
            <a:lvl1pPr>
              <a:defRPr>
                <a:solidFill>
                  <a:schemeClr val="bg1"/>
                </a:solidFill>
                <a:latin typeface="Times New Roman" panose="02020603050405020304" pitchFamily="18" charset="0"/>
                <a:ea typeface="標楷體" panose="03000509000000000000" pitchFamily="65" charset="-12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9960958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ea typeface="標楷體" panose="03000509000000000000" pitchFamily="65" charset="-120"/>
              </a:defRPr>
            </a:lvl1pPr>
          </a:lstStyle>
          <a:p>
            <a:r>
              <a:rPr lang="zh-TW" altLang="en-US" dirty="0"/>
              <a:t>按一下以編輯母片標題樣式</a:t>
            </a:r>
            <a:endParaRPr lang="en-US" dirty="0"/>
          </a:p>
        </p:txBody>
      </p:sp>
      <p:sp>
        <p:nvSpPr>
          <p:cNvPr id="3" name="Date Placeholder 2"/>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B33A31D-C2BB-4E8E-966E-49CF85C4FE0F}"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2022/6/30</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4" name="Footer Placeholder 3"/>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5" name="Slide Number Placeholder 4"/>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27010005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BFF350C-F733-4A0F-ABED-338FA7AAA85E}"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2022/6/30</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Footer Placeholder 7"/>
          <p:cNvSpPr>
            <a:spLocks noGrp="1"/>
          </p:cNvSpPr>
          <p:nvPr>
            <p:ph type="ftr" sz="quarter" idx="11"/>
          </p:nvPr>
        </p:nvSpPr>
        <p:spPr/>
        <p:txBody>
          <a:bodyPr/>
          <a:lstStyle>
            <a:lvl1pPr>
              <a:defRPr>
                <a:solidFill>
                  <a:srgbClr val="FFFFFF"/>
                </a:solidFill>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9" name="Slide Number Placeholder 8"/>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933132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ea typeface="標楷體" panose="03000509000000000000" pitchFamily="65" charset="-120"/>
              </a:defRPr>
            </a:lvl1pPr>
          </a:lstStyle>
          <a:p>
            <a:r>
              <a:rPr lang="zh-TW" altLang="en-US" dirty="0"/>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lvl1pPr>
              <a:defRPr>
                <a:ea typeface="標楷體" panose="03000509000000000000" pitchFamily="65" charset="-120"/>
              </a:defRPr>
            </a:lvl1pPr>
            <a:lvl2pPr>
              <a:defRPr>
                <a:ea typeface="標楷體" panose="03000509000000000000" pitchFamily="65" charset="-120"/>
              </a:defRPr>
            </a:lvl2pPr>
            <a:lvl3pPr>
              <a:defRPr>
                <a:ea typeface="標楷體" panose="03000509000000000000" pitchFamily="65" charset="-120"/>
              </a:defRPr>
            </a:lvl3pPr>
            <a:lvl4pPr>
              <a:defRPr>
                <a:ea typeface="標楷體" panose="03000509000000000000" pitchFamily="65" charset="-120"/>
              </a:defRPr>
            </a:lvl4pPr>
            <a:lvl5pPr>
              <a:defRPr>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ea typeface="標楷體" panose="03000509000000000000" pitchFamily="65"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dirty="0"/>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5E68E65-AF83-4FF5-B66A-35FE947B33BC}"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2022/6/30</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344068"/>
              </a:solidFill>
              <a:effectLst/>
              <a:uLnTx/>
              <a:uFillTx/>
              <a:latin typeface="Times New Roman" panose="02020603050405020304" pitchFamily="18" charset="0"/>
              <a:ea typeface="標楷體" panose="03000509000000000000" pitchFamily="65" charset="-120"/>
              <a:cs typeface="+mn-cs"/>
            </a:endParaRPr>
          </a:p>
        </p:txBody>
      </p:sp>
      <p:sp>
        <p:nvSpPr>
          <p:cNvPr id="7" name="Slide Number Placeholder 6"/>
          <p:cNvSpPr>
            <a:spLocks noGrp="1"/>
          </p:cNvSpPr>
          <p:nvPr>
            <p:ph type="sldNum" sz="quarter" idx="12"/>
          </p:nvPr>
        </p:nvSpPr>
        <p:spPr/>
        <p:txBody>
          <a:bodyPr/>
          <a:lstStyle>
            <a:lvl1pPr>
              <a:defRPr>
                <a:solidFill>
                  <a:schemeClr val="tx2"/>
                </a:solidFill>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344068"/>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344068"/>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2491596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2FF01A7-867F-4E20-AC3F-239C36387FF6}" type="datetimeFigureOut">
              <a:rPr lang="zh-TW" altLang="en-US" smtClean="0"/>
              <a:t>2022/6/30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3968451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ea typeface="標楷體" panose="03000509000000000000" pitchFamily="65" charset="-120"/>
              </a:defRPr>
            </a:lvl1pPr>
          </a:lstStyle>
          <a:p>
            <a:r>
              <a:rPr lang="zh-TW" altLang="en-US" dirty="0"/>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ea typeface="標楷體" panose="03000509000000000000" pitchFamily="65" charset="-12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dirty="0"/>
              <a:t>按一下圖示以新增圖片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ea typeface="標楷體" panose="03000509000000000000" pitchFamily="65"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dirty="0"/>
              <a:t>編輯母片文字樣式</a:t>
            </a:r>
          </a:p>
        </p:txBody>
      </p:sp>
      <p:sp>
        <p:nvSpPr>
          <p:cNvPr id="5" name="Date Placeholder 4"/>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EA962F3-DA79-4D79-8C9C-445F375B5887}"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2022/6/30</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Footer Placeholder 5"/>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7" name="Slide Number Placeholder 6"/>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2058017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a typeface="標楷體" panose="03000509000000000000" pitchFamily="65" charset="-120"/>
              </a:defRPr>
            </a:lvl1pPr>
          </a:lstStyle>
          <a:p>
            <a:r>
              <a:rPr lang="zh-TW" altLang="en-US" dirty="0"/>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lvl1pPr>
              <a:defRPr>
                <a:ea typeface="標楷體" panose="03000509000000000000" pitchFamily="65" charset="-120"/>
              </a:defRPr>
            </a:lvl1pPr>
            <a:lvl2pPr>
              <a:defRPr>
                <a:ea typeface="標楷體" panose="03000509000000000000" pitchFamily="65" charset="-120"/>
              </a:defRPr>
            </a:lvl2pPr>
            <a:lvl3pPr>
              <a:defRPr>
                <a:ea typeface="標楷體" panose="03000509000000000000" pitchFamily="65" charset="-120"/>
              </a:defRPr>
            </a:lvl3pPr>
            <a:lvl4pPr>
              <a:defRPr>
                <a:ea typeface="標楷體" panose="03000509000000000000" pitchFamily="65" charset="-120"/>
              </a:defRPr>
            </a:lvl4pPr>
            <a:lvl5pPr>
              <a:defRPr>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20F6219-4A77-41B7-9918-3E3A774A8410}"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2022/6/30</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5" name="Footer Placeholder 4"/>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Slide Number Placeholder 5"/>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6652974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lvl1pPr>
              <a:defRPr>
                <a:ea typeface="標楷體" panose="03000509000000000000" pitchFamily="65" charset="-120"/>
              </a:defRPr>
            </a:lvl1pPr>
          </a:lstStyle>
          <a:p>
            <a:r>
              <a:rPr lang="zh-TW" altLang="en-US" dirty="0"/>
              <a:t>按一下以編輯母片標題樣式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lvl1pPr>
              <a:defRPr>
                <a:ea typeface="標楷體" panose="03000509000000000000" pitchFamily="65" charset="-120"/>
              </a:defRPr>
            </a:lvl1pPr>
            <a:lvl2pPr>
              <a:defRPr>
                <a:ea typeface="標楷體" panose="03000509000000000000" pitchFamily="65" charset="-120"/>
              </a:defRPr>
            </a:lvl2pPr>
            <a:lvl3pPr>
              <a:defRPr>
                <a:ea typeface="標楷體" panose="03000509000000000000" pitchFamily="65" charset="-120"/>
              </a:defRPr>
            </a:lvl3pPr>
            <a:lvl4pPr>
              <a:defRPr>
                <a:ea typeface="標楷體" panose="03000509000000000000" pitchFamily="65" charset="-120"/>
              </a:defRPr>
            </a:lvl4pPr>
            <a:lvl5pPr>
              <a:defRPr>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B40FF19-BD0C-4932-9C52-3350673C5D53}"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2022/6/30</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5" name="Footer Placeholder 4"/>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Slide Number Placeholder 5"/>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063639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A2FF01A7-867F-4E20-AC3F-239C36387FF6}" type="datetimeFigureOut">
              <a:rPr lang="zh-TW" altLang="en-US" smtClean="0"/>
              <a:t>2022/6/30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78120FB-1C4E-4BC6-8FCE-D4295CFD7510}"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048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A2FF01A7-867F-4E20-AC3F-239C36387FF6}" type="datetimeFigureOut">
              <a:rPr lang="zh-TW" altLang="en-US" smtClean="0"/>
              <a:t>2022/6/30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34146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A2FF01A7-867F-4E20-AC3F-239C36387FF6}" type="datetimeFigureOut">
              <a:rPr lang="zh-TW" altLang="en-US" smtClean="0"/>
              <a:t>2022/6/30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3036434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A2FF01A7-867F-4E20-AC3F-239C36387FF6}" type="datetimeFigureOut">
              <a:rPr lang="zh-TW" altLang="en-US" smtClean="0"/>
              <a:t>2022/6/30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3049818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2FF01A7-867F-4E20-AC3F-239C36387FF6}" type="datetimeFigureOut">
              <a:rPr lang="zh-TW" altLang="en-US" smtClean="0"/>
              <a:t>2022/6/30</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464958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2FF01A7-867F-4E20-AC3F-239C36387FF6}" type="datetimeFigureOut">
              <a:rPr lang="zh-TW" altLang="en-US" smtClean="0"/>
              <a:t>2022/6/30</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2405700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A2FF01A7-867F-4E20-AC3F-239C36387FF6}" type="datetimeFigureOut">
              <a:rPr lang="zh-TW" altLang="en-US" smtClean="0"/>
              <a:t>2022/6/30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3211096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2FF01A7-867F-4E20-AC3F-239C36387FF6}" type="datetimeFigureOut">
              <a:rPr lang="zh-TW" altLang="en-US" smtClean="0"/>
              <a:t>2022/6/30</a:t>
            </a:fld>
            <a:endParaRPr lang="zh-TW"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TW"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78120FB-1C4E-4BC6-8FCE-D4295CFD7510}" type="slidenum">
              <a:rPr lang="zh-TW" altLang="en-US" smtClean="0"/>
              <a:t>‹#›</a:t>
            </a:fld>
            <a:endParaRPr lang="zh-TW"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8932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latin typeface="Times New Roman" panose="02020603050405020304" pitchFamily="18" charset="0"/>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0E3FE0-FE35-41E2-8291-6DE02718177A}"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2022/6/30</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latin typeface="Times New Roman" panose="02020603050405020304" pitchFamily="18" charset="0"/>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latin typeface="Times New Roman" panose="02020603050405020304" pitchFamily="18" charset="0"/>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70506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Times New Roman" panose="02020603050405020304" pitchFamily="18" charset="0"/>
          <a:ea typeface="標楷體" panose="03000509000000000000" pitchFamily="65" charset="-120"/>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Times New Roman" panose="02020603050405020304" pitchFamily="18" charset="0"/>
          <a:ea typeface="標楷體" panose="03000509000000000000" pitchFamily="65" charset="-120"/>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Times New Roman" panose="02020603050405020304" pitchFamily="18" charset="0"/>
          <a:ea typeface="標楷體" panose="03000509000000000000" pitchFamily="65" charset="-120"/>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Times New Roman" panose="02020603050405020304" pitchFamily="18" charset="0"/>
          <a:ea typeface="標楷體" panose="03000509000000000000" pitchFamily="65" charset="-120"/>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Times New Roman" panose="02020603050405020304" pitchFamily="18" charset="0"/>
          <a:ea typeface="標楷體" panose="03000509000000000000" pitchFamily="65" charset="-120"/>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Times New Roman" panose="02020603050405020304" pitchFamily="18" charset="0"/>
          <a:ea typeface="標楷體" panose="03000509000000000000" pitchFamily="65"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jpeg"/><Relationship Id="rId18" Type="http://schemas.openxmlformats.org/officeDocument/2006/relationships/image" Target="../media/image45.jpeg"/><Relationship Id="rId3" Type="http://schemas.openxmlformats.org/officeDocument/2006/relationships/image" Target="../media/image30.jpeg"/><Relationship Id="rId7" Type="http://schemas.openxmlformats.org/officeDocument/2006/relationships/image" Target="../media/image34.jpeg"/><Relationship Id="rId12" Type="http://schemas.openxmlformats.org/officeDocument/2006/relationships/image" Target="../media/image39.jpeg"/><Relationship Id="rId17" Type="http://schemas.openxmlformats.org/officeDocument/2006/relationships/image" Target="../media/image44.jpeg"/><Relationship Id="rId2" Type="http://schemas.openxmlformats.org/officeDocument/2006/relationships/image" Target="../media/image29.jpeg"/><Relationship Id="rId16" Type="http://schemas.openxmlformats.org/officeDocument/2006/relationships/image" Target="../media/image43.jpeg"/><Relationship Id="rId20" Type="http://schemas.openxmlformats.org/officeDocument/2006/relationships/image" Target="../media/image47.jpeg"/><Relationship Id="rId1" Type="http://schemas.openxmlformats.org/officeDocument/2006/relationships/slideLayout" Target="../slideLayouts/slideLayout13.xml"/><Relationship Id="rId6" Type="http://schemas.openxmlformats.org/officeDocument/2006/relationships/image" Target="../media/image33.jpeg"/><Relationship Id="rId11" Type="http://schemas.openxmlformats.org/officeDocument/2006/relationships/image" Target="../media/image38.jpeg"/><Relationship Id="rId5" Type="http://schemas.openxmlformats.org/officeDocument/2006/relationships/image" Target="../media/image32.jpeg"/><Relationship Id="rId15" Type="http://schemas.openxmlformats.org/officeDocument/2006/relationships/image" Target="../media/image42.jpeg"/><Relationship Id="rId10" Type="http://schemas.openxmlformats.org/officeDocument/2006/relationships/image" Target="../media/image37.jpeg"/><Relationship Id="rId19" Type="http://schemas.openxmlformats.org/officeDocument/2006/relationships/image" Target="../media/image46.jpeg"/><Relationship Id="rId4" Type="http://schemas.openxmlformats.org/officeDocument/2006/relationships/image" Target="../media/image31.jpeg"/><Relationship Id="rId9" Type="http://schemas.openxmlformats.org/officeDocument/2006/relationships/image" Target="../media/image36.jpeg"/><Relationship Id="rId14" Type="http://schemas.openxmlformats.org/officeDocument/2006/relationships/image" Target="../media/image41.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pPr algn="ctr"/>
            <a:r>
              <a:rPr lang="zh-TW" altLang="zh-TW" sz="6000" dirty="0">
                <a:latin typeface="標楷體" panose="03000509000000000000" pitchFamily="65" charset="-120"/>
                <a:ea typeface="標楷體" panose="03000509000000000000" pitchFamily="65" charset="-120"/>
              </a:rPr>
              <a:t>應用深度學習方法於程式碼轉換的快速驗證</a:t>
            </a:r>
            <a:endParaRPr lang="zh-TW" altLang="en-US" sz="6000" dirty="0">
              <a:latin typeface="標楷體" panose="03000509000000000000" pitchFamily="65" charset="-120"/>
              <a:ea typeface="標楷體" panose="03000509000000000000" pitchFamily="65" charset="-120"/>
            </a:endParaRPr>
          </a:p>
        </p:txBody>
      </p:sp>
      <p:sp>
        <p:nvSpPr>
          <p:cNvPr id="3" name="副標題 2"/>
          <p:cNvSpPr>
            <a:spLocks noGrp="1"/>
          </p:cNvSpPr>
          <p:nvPr>
            <p:ph type="subTitle" idx="1"/>
          </p:nvPr>
        </p:nvSpPr>
        <p:spPr>
          <a:xfrm>
            <a:off x="1100051" y="4455621"/>
            <a:ext cx="9975299" cy="1143000"/>
          </a:xfrm>
        </p:spPr>
        <p:txBody>
          <a:bodyPr/>
          <a:lstStyle/>
          <a:p>
            <a:pPr algn="ctr"/>
            <a:r>
              <a:rPr lang="en-US" altLang="zh-TW" cap="none" dirty="0">
                <a:solidFill>
                  <a:schemeClr val="tx1"/>
                </a:solidFill>
                <a:latin typeface="Times New Roman" panose="02020603050405020304" pitchFamily="18" charset="0"/>
                <a:cs typeface="Times New Roman" panose="02020603050405020304" pitchFamily="18" charset="0"/>
              </a:rPr>
              <a:t>Applying Deep Learning Approaches to the Fast Verification of Code Transformation</a:t>
            </a:r>
            <a:endParaRPr lang="zh-TW" altLang="en-US" cap="none" dirty="0">
              <a:solidFill>
                <a:schemeClr val="tx1"/>
              </a:solidFill>
              <a:latin typeface="Times New Roman" panose="02020603050405020304" pitchFamily="18" charset="0"/>
              <a:cs typeface="Times New Roman" panose="02020603050405020304" pitchFamily="18" charset="0"/>
            </a:endParaRPr>
          </a:p>
        </p:txBody>
      </p:sp>
      <p:sp>
        <p:nvSpPr>
          <p:cNvPr id="4" name="文字方塊 3"/>
          <p:cNvSpPr txBox="1"/>
          <p:nvPr/>
        </p:nvSpPr>
        <p:spPr>
          <a:xfrm>
            <a:off x="10414595" y="5544464"/>
            <a:ext cx="1685077" cy="369332"/>
          </a:xfrm>
          <a:prstGeom prst="rect">
            <a:avLst/>
          </a:prstGeom>
          <a:noFill/>
        </p:spPr>
        <p:txBody>
          <a:bodyPr wrap="none" rtlCol="0">
            <a:spAutoFit/>
          </a:bodyPr>
          <a:lstStyle/>
          <a:p>
            <a:r>
              <a:rPr lang="zh-TW" altLang="en-US" dirty="0">
                <a:solidFill>
                  <a:prstClr val="black"/>
                </a:solidFill>
                <a:latin typeface="標楷體" panose="03000509000000000000" pitchFamily="65" charset="-120"/>
                <a:ea typeface="標楷體" panose="03000509000000000000" pitchFamily="65" charset="-120"/>
              </a:rPr>
              <a:t>報告者</a:t>
            </a:r>
            <a:r>
              <a:rPr lang="en-US" altLang="zh-TW" dirty="0">
                <a:solidFill>
                  <a:prstClr val="black"/>
                </a:solidFill>
                <a:latin typeface="標楷體" panose="03000509000000000000" pitchFamily="65" charset="-120"/>
                <a:ea typeface="標楷體" panose="03000509000000000000" pitchFamily="65" charset="-120"/>
              </a:rPr>
              <a:t>:</a:t>
            </a:r>
            <a:r>
              <a:rPr lang="zh-TW" altLang="en-US" dirty="0">
                <a:solidFill>
                  <a:prstClr val="black"/>
                </a:solidFill>
                <a:latin typeface="標楷體" panose="03000509000000000000" pitchFamily="65" charset="-120"/>
                <a:ea typeface="標楷體" panose="03000509000000000000" pitchFamily="65" charset="-120"/>
              </a:rPr>
              <a:t>周函霖</a:t>
            </a:r>
            <a:endParaRPr lang="zh-TW" altLang="en-US" dirty="0">
              <a:solidFill>
                <a:prstClr val="black"/>
              </a:solidFill>
              <a:latin typeface="Times New Roman" panose="02020603050405020304" pitchFamily="18" charset="0"/>
              <a:ea typeface="標楷體" panose="03000509000000000000" pitchFamily="65" charset="-120"/>
            </a:endParaRPr>
          </a:p>
        </p:txBody>
      </p:sp>
      <p:sp>
        <p:nvSpPr>
          <p:cNvPr id="5" name="文字方塊 4"/>
          <p:cNvSpPr txBox="1"/>
          <p:nvPr/>
        </p:nvSpPr>
        <p:spPr>
          <a:xfrm>
            <a:off x="9616300" y="5880674"/>
            <a:ext cx="2483372" cy="369332"/>
          </a:xfrm>
          <a:prstGeom prst="rect">
            <a:avLst/>
          </a:prstGeom>
          <a:noFill/>
        </p:spPr>
        <p:txBody>
          <a:bodyPr wrap="none" rtlCol="0">
            <a:spAutoFit/>
          </a:bodyPr>
          <a:lstStyle/>
          <a:p>
            <a:r>
              <a:rPr lang="zh-TW" altLang="en-US" dirty="0">
                <a:solidFill>
                  <a:prstClr val="black"/>
                </a:solidFill>
                <a:latin typeface="標楷體" panose="03000509000000000000" pitchFamily="65" charset="-120"/>
                <a:ea typeface="標楷體" panose="03000509000000000000" pitchFamily="65" charset="-120"/>
              </a:rPr>
              <a:t>指導教授</a:t>
            </a:r>
            <a:r>
              <a:rPr lang="en-US" altLang="zh-TW" dirty="0">
                <a:solidFill>
                  <a:prstClr val="black"/>
                </a:solidFill>
                <a:latin typeface="標楷體" panose="03000509000000000000" pitchFamily="65" charset="-120"/>
                <a:ea typeface="標楷體" panose="03000509000000000000" pitchFamily="65" charset="-120"/>
              </a:rPr>
              <a:t>:</a:t>
            </a:r>
            <a:r>
              <a:rPr lang="zh-TW" altLang="en-US" dirty="0">
                <a:solidFill>
                  <a:prstClr val="black"/>
                </a:solidFill>
                <a:latin typeface="Times New Roman" panose="02020603050405020304" pitchFamily="18" charset="0"/>
                <a:ea typeface="標楷體" panose="03000509000000000000" pitchFamily="65" charset="-120"/>
              </a:rPr>
              <a:t> 張保榮 教授</a:t>
            </a:r>
          </a:p>
        </p:txBody>
      </p:sp>
    </p:spTree>
    <p:extLst>
      <p:ext uri="{BB962C8B-B14F-4D97-AF65-F5344CB8AC3E}">
        <p14:creationId xmlns:p14="http://schemas.microsoft.com/office/powerpoint/2010/main" val="230540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97280" y="286603"/>
            <a:ext cx="11601770" cy="1450757"/>
          </a:xfrm>
        </p:spPr>
        <p:txBody>
          <a:bodyPr/>
          <a:lstStyle/>
          <a:p>
            <a:r>
              <a:rPr lang="en-US" altLang="zh-TW" dirty="0"/>
              <a:t>Masked Sequence to Sequence Pre-training (MASS)</a:t>
            </a:r>
            <a:endParaRPr lang="zh-TW" altLang="en-US" dirty="0"/>
          </a:p>
        </p:txBody>
      </p:sp>
      <p:sp>
        <p:nvSpPr>
          <p:cNvPr id="3" name="內容版面配置區 2"/>
          <p:cNvSpPr>
            <a:spLocks noGrp="1"/>
          </p:cNvSpPr>
          <p:nvPr>
            <p:ph idx="1"/>
          </p:nvPr>
        </p:nvSpPr>
        <p:spPr>
          <a:xfrm>
            <a:off x="1097280" y="1845734"/>
            <a:ext cx="10058400" cy="1888778"/>
          </a:xfrm>
        </p:spPr>
        <p:txBody>
          <a:bodyPr>
            <a:normAutofit/>
          </a:bodyPr>
          <a:lstStyle/>
          <a:p>
            <a:pPr marL="358775" indent="-358775" algn="just">
              <a:lnSpc>
                <a:spcPct val="110000"/>
              </a:lnSpc>
              <a:buFont typeface="Wingdings" panose="05000000000000000000" pitchFamily="2" charset="2"/>
              <a:buChar char="l"/>
            </a:pPr>
            <a:r>
              <a:rPr lang="zh-TW" altLang="en-US" sz="2400" dirty="0"/>
              <a:t>微軟提出的一種新的預訓練方法。</a:t>
            </a:r>
            <a:r>
              <a:rPr lang="en-US" altLang="zh-TW" sz="2400" dirty="0"/>
              <a:t>Sequence-to-sequence</a:t>
            </a:r>
            <a:r>
              <a:rPr lang="zh-TW" altLang="en-US" sz="2400" dirty="0"/>
              <a:t>自然語言生成任務由</a:t>
            </a:r>
            <a:r>
              <a:rPr lang="en-US" altLang="zh-TW" sz="2400" dirty="0"/>
              <a:t>Encoder</a:t>
            </a:r>
            <a:r>
              <a:rPr lang="zh-TW" altLang="en-US" sz="2400" dirty="0"/>
              <a:t>、</a:t>
            </a:r>
            <a:r>
              <a:rPr lang="en-US" altLang="zh-TW" sz="2400" dirty="0"/>
              <a:t>Decoder</a:t>
            </a:r>
            <a:r>
              <a:rPr lang="zh-TW" altLang="en-US" sz="2400" dirty="0"/>
              <a:t>和</a:t>
            </a:r>
            <a:r>
              <a:rPr lang="en-US" altLang="zh-TW" sz="2400" dirty="0"/>
              <a:t>Attention</a:t>
            </a:r>
            <a:r>
              <a:rPr lang="zh-TW" altLang="en-US" sz="2400" dirty="0"/>
              <a:t>組成。</a:t>
            </a:r>
            <a:r>
              <a:rPr lang="en-US" altLang="zh-TW" sz="2400" dirty="0"/>
              <a:t>MASS </a:t>
            </a:r>
            <a:r>
              <a:rPr lang="zh-TW" altLang="en-US" sz="2400" dirty="0"/>
              <a:t>在句子上隨機屏蔽一個長度為 </a:t>
            </a:r>
            <a:r>
              <a:rPr lang="en-US" altLang="zh-TW" sz="2400" dirty="0"/>
              <a:t>k </a:t>
            </a:r>
            <a:r>
              <a:rPr lang="zh-TW" altLang="en-US" sz="2400" dirty="0"/>
              <a:t>的連續片段，然後通過 </a:t>
            </a:r>
            <a:r>
              <a:rPr lang="en-US" altLang="zh-TW" sz="2400" dirty="0"/>
              <a:t>Encoder-Attention-Decoder </a:t>
            </a:r>
            <a:r>
              <a:rPr lang="zh-TW" altLang="en-US" sz="2400" dirty="0"/>
              <a:t>模型預測並生成該片段</a:t>
            </a:r>
            <a:r>
              <a:rPr lang="zh-TW" altLang="en-US" dirty="0"/>
              <a:t>。</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pic>
        <p:nvPicPr>
          <p:cNvPr id="5" name="圖片 4"/>
          <p:cNvPicPr>
            <a:picLocks noChangeAspect="1"/>
          </p:cNvPicPr>
          <p:nvPr/>
        </p:nvPicPr>
        <p:blipFill>
          <a:blip r:embed="rId2"/>
          <a:stretch>
            <a:fillRect/>
          </a:stretch>
        </p:blipFill>
        <p:spPr>
          <a:xfrm>
            <a:off x="917135" y="3580836"/>
            <a:ext cx="11136323" cy="2288118"/>
          </a:xfrm>
          <a:prstGeom prst="rect">
            <a:avLst/>
          </a:prstGeom>
        </p:spPr>
      </p:pic>
      <p:sp>
        <p:nvSpPr>
          <p:cNvPr id="7" name="矩形 6"/>
          <p:cNvSpPr/>
          <p:nvPr/>
        </p:nvSpPr>
        <p:spPr>
          <a:xfrm>
            <a:off x="5373454" y="5920081"/>
            <a:ext cx="2223686" cy="369332"/>
          </a:xfrm>
          <a:prstGeom prst="rect">
            <a:avLst/>
          </a:prstGeom>
        </p:spPr>
        <p:txBody>
          <a:bodyPr wrap="none">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Figure 3. MASS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架構</a:t>
            </a:r>
          </a:p>
        </p:txBody>
      </p:sp>
    </p:spTree>
    <p:extLst>
      <p:ext uri="{BB962C8B-B14F-4D97-AF65-F5344CB8AC3E}">
        <p14:creationId xmlns:p14="http://schemas.microsoft.com/office/powerpoint/2010/main" val="3228952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97280" y="286603"/>
            <a:ext cx="11601770" cy="1450757"/>
          </a:xfrm>
        </p:spPr>
        <p:txBody>
          <a:bodyPr/>
          <a:lstStyle/>
          <a:p>
            <a:r>
              <a:rPr lang="en-US" altLang="zh-TW" dirty="0"/>
              <a:t>Masked Sequence to Sequence Pre-training (MASS)</a:t>
            </a:r>
            <a:r>
              <a:rPr lang="zh-TW" altLang="en-US" dirty="0"/>
              <a:t> </a:t>
            </a:r>
            <a:r>
              <a:rPr lang="en-US" altLang="zh-TW" dirty="0"/>
              <a:t>(cont.)</a:t>
            </a:r>
            <a:endParaRPr lang="zh-TW" altLang="en-US" dirty="0"/>
          </a:p>
        </p:txBody>
      </p:sp>
      <p:sp>
        <p:nvSpPr>
          <p:cNvPr id="3" name="內容版面配置區 2"/>
          <p:cNvSpPr>
            <a:spLocks noGrp="1"/>
          </p:cNvSpPr>
          <p:nvPr>
            <p:ph idx="1"/>
          </p:nvPr>
        </p:nvSpPr>
        <p:spPr>
          <a:xfrm>
            <a:off x="1097280" y="1845734"/>
            <a:ext cx="10058400" cy="5144726"/>
          </a:xfrm>
        </p:spPr>
        <p:txBody>
          <a:bodyPr>
            <a:normAutofit/>
          </a:bodyPr>
          <a:lstStyle/>
          <a:p>
            <a:pPr marL="358775" indent="-358775" algn="just">
              <a:lnSpc>
                <a:spcPct val="110000"/>
              </a:lnSpc>
              <a:buFont typeface="Wingdings" panose="05000000000000000000" pitchFamily="2" charset="2"/>
              <a:buChar char="l"/>
            </a:pPr>
            <a:r>
              <a:rPr lang="en-US" altLang="zh-TW" sz="2400" dirty="0"/>
              <a:t>MASS </a:t>
            </a:r>
            <a:r>
              <a:rPr lang="zh-TW" altLang="en-US" sz="2400" dirty="0"/>
              <a:t>預訓練具有三個顯著優勢。</a:t>
            </a:r>
            <a:endParaRPr lang="en-US" altLang="zh-TW" sz="2400" dirty="0"/>
          </a:p>
          <a:p>
            <a:pPr marL="717550" indent="-358775" algn="just">
              <a:lnSpc>
                <a:spcPct val="110000"/>
              </a:lnSpc>
              <a:buFont typeface="+mj-lt"/>
              <a:buAutoNum type="arabicPeriod"/>
            </a:pPr>
            <a:r>
              <a:rPr lang="zh-TW" altLang="en-US" dirty="0"/>
              <a:t>為了鼓勵 </a:t>
            </a:r>
            <a:r>
              <a:rPr lang="en-US" altLang="zh-TW" dirty="0"/>
              <a:t>Decoder </a:t>
            </a:r>
            <a:r>
              <a:rPr lang="zh-TW" altLang="en-US" dirty="0"/>
              <a:t>從 </a:t>
            </a:r>
            <a:r>
              <a:rPr lang="en-US" altLang="zh-TW" dirty="0"/>
              <a:t>Encoder </a:t>
            </a:r>
            <a:r>
              <a:rPr lang="zh-TW" altLang="en-US" dirty="0"/>
              <a:t>中提取信息以幫助預測連續的段，在 </a:t>
            </a:r>
            <a:r>
              <a:rPr lang="en-US" altLang="zh-TW" dirty="0"/>
              <a:t>Decoder </a:t>
            </a:r>
            <a:r>
              <a:rPr lang="zh-TW" altLang="en-US" dirty="0"/>
              <a:t>端被屏蔽的詞是在 </a:t>
            </a:r>
            <a:r>
              <a:rPr lang="en-US" altLang="zh-TW" dirty="0"/>
              <a:t>Encoder </a:t>
            </a:r>
            <a:r>
              <a:rPr lang="zh-TW" altLang="en-US" dirty="0"/>
              <a:t>端沒有被屏蔽的詞。這使得 </a:t>
            </a:r>
            <a:r>
              <a:rPr lang="en-US" altLang="zh-TW" dirty="0"/>
              <a:t>Encoder-Attention-Decoder </a:t>
            </a:r>
            <a:r>
              <a:rPr lang="zh-TW" altLang="en-US" dirty="0"/>
              <a:t>結構的聯合訓練成為可能。</a:t>
            </a:r>
            <a:endParaRPr lang="en-US" altLang="zh-TW" dirty="0"/>
          </a:p>
          <a:p>
            <a:pPr marL="717550" indent="-358775" algn="just">
              <a:lnSpc>
                <a:spcPct val="110000"/>
              </a:lnSpc>
              <a:buFont typeface="+mj-lt"/>
              <a:buAutoNum type="arabicPeriod"/>
            </a:pPr>
            <a:r>
              <a:rPr lang="zh-TW" altLang="en-US" dirty="0"/>
              <a:t>為了給 </a:t>
            </a:r>
            <a:r>
              <a:rPr lang="en-US" altLang="zh-TW" dirty="0"/>
              <a:t>Decoder </a:t>
            </a:r>
            <a:r>
              <a:rPr lang="zh-TW" altLang="en-US" dirty="0"/>
              <a:t>提供更多有用的信息，</a:t>
            </a:r>
            <a:r>
              <a:rPr lang="en-US" altLang="zh-TW" dirty="0"/>
              <a:t>Encoder </a:t>
            </a:r>
            <a:r>
              <a:rPr lang="zh-TW" altLang="en-US" dirty="0"/>
              <a:t>被迫提取 </a:t>
            </a:r>
            <a:r>
              <a:rPr lang="en-US" altLang="zh-TW" dirty="0"/>
              <a:t>unmasked </a:t>
            </a:r>
            <a:r>
              <a:rPr lang="zh-TW" altLang="en-US" dirty="0"/>
              <a:t>詞的語義，以提高 </a:t>
            </a:r>
            <a:r>
              <a:rPr lang="en-US" altLang="zh-TW" dirty="0"/>
              <a:t>Encoder </a:t>
            </a:r>
            <a:r>
              <a:rPr lang="zh-TW" altLang="en-US" dirty="0"/>
              <a:t>對原始序列文本的理解能力。</a:t>
            </a:r>
            <a:endParaRPr lang="en-US" altLang="zh-TW" dirty="0"/>
          </a:p>
          <a:p>
            <a:pPr marL="717550" indent="-358775" algn="just">
              <a:lnSpc>
                <a:spcPct val="110000"/>
              </a:lnSpc>
              <a:buFont typeface="+mj-lt"/>
              <a:buAutoNum type="arabicPeriod"/>
            </a:pPr>
            <a:r>
              <a:rPr lang="zh-TW" altLang="en-US" dirty="0"/>
              <a:t>讓</a:t>
            </a:r>
            <a:r>
              <a:rPr lang="en-US" altLang="zh-TW" dirty="0"/>
              <a:t>Decoder</a:t>
            </a:r>
            <a:r>
              <a:rPr lang="zh-TW" altLang="en-US" dirty="0"/>
              <a:t>預測連續的序列片段，提高</a:t>
            </a:r>
            <a:r>
              <a:rPr lang="en-US" altLang="zh-TW" dirty="0"/>
              <a:t>Decoder</a:t>
            </a:r>
            <a:r>
              <a:rPr lang="zh-TW" altLang="en-US" dirty="0"/>
              <a:t>的語言建模能力。</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419938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BART</a:t>
            </a:r>
            <a:endParaRPr lang="zh-TW" altLang="en-US" dirty="0"/>
          </a:p>
        </p:txBody>
      </p:sp>
      <p:sp>
        <p:nvSpPr>
          <p:cNvPr id="3" name="內容版面配置區 2"/>
          <p:cNvSpPr>
            <a:spLocks noGrp="1"/>
          </p:cNvSpPr>
          <p:nvPr>
            <p:ph idx="1"/>
          </p:nvPr>
        </p:nvSpPr>
        <p:spPr>
          <a:xfrm>
            <a:off x="1097280" y="1845734"/>
            <a:ext cx="10191714" cy="3751762"/>
          </a:xfrm>
        </p:spPr>
        <p:txBody>
          <a:bodyPr>
            <a:normAutofit/>
          </a:bodyPr>
          <a:lstStyle/>
          <a:p>
            <a:pPr marL="358775" indent="-358775" algn="just">
              <a:lnSpc>
                <a:spcPct val="100000"/>
              </a:lnSpc>
              <a:buFont typeface="Wingdings" panose="05000000000000000000" pitchFamily="2" charset="2"/>
              <a:buChar char="l"/>
            </a:pPr>
            <a:r>
              <a:rPr lang="en-US" altLang="zh-TW" sz="2400" dirty="0"/>
              <a:t>Facebook AI </a:t>
            </a:r>
            <a:r>
              <a:rPr lang="zh-TW" altLang="en-US" sz="2400" dirty="0"/>
              <a:t>提出 。它是基於 </a:t>
            </a:r>
            <a:r>
              <a:rPr lang="en-US" altLang="zh-TW" sz="2400" dirty="0"/>
              <a:t>Transformer </a:t>
            </a:r>
            <a:r>
              <a:rPr lang="zh-TW" altLang="en-US" sz="2400" dirty="0"/>
              <a:t>的去噪自編碼器 </a:t>
            </a:r>
            <a:r>
              <a:rPr lang="en-US" altLang="zh-TW" sz="2400" dirty="0"/>
              <a:t>seq2seq </a:t>
            </a:r>
            <a:r>
              <a:rPr lang="zh-TW" altLang="en-US" sz="2400" dirty="0"/>
              <a:t>結構的預訓練模型。它可以選擇要使用任意噪聲函數屏蔽的輸入文本。</a:t>
            </a:r>
            <a:endParaRPr lang="en-US" altLang="zh-TW" sz="2400" dirty="0"/>
          </a:p>
          <a:p>
            <a:pPr marL="358775" indent="-358775" algn="just">
              <a:lnSpc>
                <a:spcPct val="100000"/>
              </a:lnSpc>
              <a:buFont typeface="Wingdings" panose="05000000000000000000" pitchFamily="2" charset="2"/>
              <a:buChar char="l"/>
            </a:pPr>
            <a:endParaRPr lang="en-US" altLang="zh-TW" sz="2400" dirty="0"/>
          </a:p>
          <a:p>
            <a:pPr marL="358775" indent="-358775" algn="just">
              <a:lnSpc>
                <a:spcPct val="100000"/>
              </a:lnSpc>
              <a:buFont typeface="Wingdings" panose="05000000000000000000" pitchFamily="2" charset="2"/>
              <a:buChar char="l"/>
            </a:pPr>
            <a:r>
              <a:rPr lang="zh-TW" altLang="en-US" sz="2400" dirty="0"/>
              <a:t>在極端情況下，原始信息可能會完全丟失。 和 </a:t>
            </a:r>
            <a:r>
              <a:rPr lang="en-US" altLang="zh-TW" sz="2400" dirty="0"/>
              <a:t>MASS </a:t>
            </a:r>
            <a:r>
              <a:rPr lang="zh-TW" altLang="en-US" sz="2400" dirty="0"/>
              <a:t>一樣，</a:t>
            </a:r>
            <a:r>
              <a:rPr lang="en-US" altLang="zh-TW" sz="2400" dirty="0"/>
              <a:t>Encoder </a:t>
            </a:r>
            <a:r>
              <a:rPr lang="zh-TW" altLang="en-US" sz="2400" dirty="0"/>
              <a:t>輸入被屏蔽了，但不同的是 </a:t>
            </a:r>
            <a:r>
              <a:rPr lang="en-US" altLang="zh-TW" sz="2400" dirty="0"/>
              <a:t>BART </a:t>
            </a:r>
            <a:r>
              <a:rPr lang="zh-TW" altLang="en-US" sz="2400" dirty="0"/>
              <a:t>用 </a:t>
            </a:r>
            <a:r>
              <a:rPr lang="en-US" altLang="zh-TW" sz="2400" dirty="0" err="1"/>
              <a:t>GeLUs</a:t>
            </a:r>
            <a:r>
              <a:rPr lang="en-US" altLang="zh-TW" sz="2400" dirty="0"/>
              <a:t> </a:t>
            </a:r>
            <a:r>
              <a:rPr lang="zh-TW" altLang="en-US" sz="2400" dirty="0"/>
              <a:t>代替了激勵函數 </a:t>
            </a:r>
            <a:r>
              <a:rPr lang="en-US" altLang="zh-TW" sz="2400" dirty="0" err="1"/>
              <a:t>ReLU</a:t>
            </a:r>
            <a:r>
              <a:rPr lang="zh-TW" altLang="en-US" sz="2400" dirty="0"/>
              <a:t>，而 </a:t>
            </a:r>
            <a:r>
              <a:rPr lang="en-US" altLang="zh-TW" sz="2400" dirty="0"/>
              <a:t>BART </a:t>
            </a:r>
            <a:r>
              <a:rPr lang="zh-TW" altLang="en-US" sz="2400" dirty="0"/>
              <a:t>沒有改變 </a:t>
            </a:r>
            <a:r>
              <a:rPr lang="en-US" altLang="zh-TW" sz="2400" dirty="0"/>
              <a:t>Decoder</a:t>
            </a:r>
            <a:r>
              <a:rPr lang="zh-TW" altLang="en-US" sz="2400" dirty="0"/>
              <a:t>。</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2423547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BART</a:t>
            </a:r>
            <a:r>
              <a:rPr lang="zh-TW" altLang="en-US" dirty="0"/>
              <a:t> </a:t>
            </a:r>
            <a:r>
              <a:rPr lang="en-US" altLang="zh-TW" dirty="0"/>
              <a:t>(cont.)</a:t>
            </a:r>
            <a:endParaRPr lang="zh-TW" altLang="en-US" dirty="0"/>
          </a:p>
        </p:txBody>
      </p:sp>
      <p:sp>
        <p:nvSpPr>
          <p:cNvPr id="3" name="內容版面配置區 2"/>
          <p:cNvSpPr>
            <a:spLocks noGrp="1"/>
          </p:cNvSpPr>
          <p:nvPr>
            <p:ph idx="1"/>
          </p:nvPr>
        </p:nvSpPr>
        <p:spPr>
          <a:xfrm>
            <a:off x="1097280" y="1845734"/>
            <a:ext cx="10191714" cy="3751762"/>
          </a:xfrm>
        </p:spPr>
        <p:txBody>
          <a:bodyPr>
            <a:normAutofit/>
          </a:bodyPr>
          <a:lstStyle/>
          <a:p>
            <a:pPr marL="358775" indent="-358775" algn="just">
              <a:lnSpc>
                <a:spcPct val="100000"/>
              </a:lnSpc>
              <a:buFont typeface="Wingdings" panose="05000000000000000000" pitchFamily="2" charset="2"/>
              <a:buChar char="l"/>
            </a:pPr>
            <a:r>
              <a:rPr lang="en-US" altLang="zh-TW" sz="2400" dirty="0"/>
              <a:t>BART</a:t>
            </a:r>
            <a:r>
              <a:rPr lang="zh-TW" altLang="en-US" sz="2400" dirty="0"/>
              <a:t>對</a:t>
            </a:r>
            <a:r>
              <a:rPr lang="en-US" altLang="zh-TW" sz="2400" dirty="0"/>
              <a:t>Encoder</a:t>
            </a:r>
            <a:r>
              <a:rPr lang="zh-TW" altLang="en-US" sz="2400" dirty="0"/>
              <a:t>部分的輸入屏蔽文本進行編碼、計算和提取特徵。 </a:t>
            </a:r>
            <a:r>
              <a:rPr lang="en-US" altLang="zh-TW" sz="2400" dirty="0"/>
              <a:t>Decoder </a:t>
            </a:r>
            <a:r>
              <a:rPr lang="zh-TW" altLang="en-US" sz="2400" dirty="0"/>
              <a:t>將使用 </a:t>
            </a:r>
            <a:r>
              <a:rPr lang="en-US" altLang="zh-TW" sz="2400" dirty="0"/>
              <a:t>Cross </a:t>
            </a:r>
            <a:r>
              <a:rPr lang="zh-TW" altLang="en-US" sz="2400" dirty="0"/>
              <a:t>和 </a:t>
            </a:r>
            <a:r>
              <a:rPr lang="en-US" altLang="zh-TW" sz="2400" dirty="0"/>
              <a:t>Encoder </a:t>
            </a:r>
            <a:r>
              <a:rPr lang="zh-TW" altLang="en-US" sz="2400" dirty="0"/>
              <a:t>最後一層的隱藏狀態結果進行計算。 這時，</a:t>
            </a:r>
            <a:r>
              <a:rPr lang="en-US" altLang="zh-TW" sz="2400" dirty="0"/>
              <a:t>Decoder</a:t>
            </a:r>
            <a:r>
              <a:rPr lang="zh-TW" altLang="en-US" sz="2400" dirty="0"/>
              <a:t>的輸出和原文，在被噪聲函數破壞之前，計算交叉熵損失（</a:t>
            </a:r>
            <a:r>
              <a:rPr lang="en-US" altLang="zh-TW" sz="2400" dirty="0"/>
              <a:t>cross-entropy loss</a:t>
            </a:r>
            <a:r>
              <a:rPr lang="zh-TW" altLang="en-US" sz="2400" dirty="0"/>
              <a:t>），然後用這個交叉熵損失來優化整個模型。</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pic>
        <p:nvPicPr>
          <p:cNvPr id="5" name="圖片 4"/>
          <p:cNvPicPr>
            <a:picLocks noChangeAspect="1"/>
          </p:cNvPicPr>
          <p:nvPr/>
        </p:nvPicPr>
        <p:blipFill>
          <a:blip r:embed="rId2"/>
          <a:stretch>
            <a:fillRect/>
          </a:stretch>
        </p:blipFill>
        <p:spPr>
          <a:xfrm>
            <a:off x="2641809" y="3351809"/>
            <a:ext cx="7258649" cy="2676832"/>
          </a:xfrm>
          <a:prstGeom prst="rect">
            <a:avLst/>
          </a:prstGeom>
        </p:spPr>
      </p:pic>
      <p:sp>
        <p:nvSpPr>
          <p:cNvPr id="6" name="矩形 5"/>
          <p:cNvSpPr/>
          <p:nvPr/>
        </p:nvSpPr>
        <p:spPr>
          <a:xfrm>
            <a:off x="5030058" y="5981173"/>
            <a:ext cx="2192844"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4. BART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架構</a:t>
            </a:r>
          </a:p>
        </p:txBody>
      </p:sp>
    </p:spTree>
    <p:extLst>
      <p:ext uri="{BB962C8B-B14F-4D97-AF65-F5344CB8AC3E}">
        <p14:creationId xmlns:p14="http://schemas.microsoft.com/office/powerpoint/2010/main" val="4087309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Simhash</a:t>
            </a:r>
            <a:endParaRPr lang="zh-TW" altLang="en-US" dirty="0"/>
          </a:p>
        </p:txBody>
      </p:sp>
      <p:sp>
        <p:nvSpPr>
          <p:cNvPr id="3" name="內容版面配置區 2"/>
          <p:cNvSpPr>
            <a:spLocks noGrp="1"/>
          </p:cNvSpPr>
          <p:nvPr>
            <p:ph idx="1"/>
          </p:nvPr>
        </p:nvSpPr>
        <p:spPr/>
        <p:txBody>
          <a:bodyPr>
            <a:normAutofit/>
          </a:bodyPr>
          <a:lstStyle/>
          <a:p>
            <a:pPr marL="358775" indent="-358775" algn="just">
              <a:lnSpc>
                <a:spcPct val="100000"/>
              </a:lnSpc>
              <a:buFont typeface="Wingdings" panose="05000000000000000000" pitchFamily="2" charset="2"/>
              <a:buChar char="l"/>
            </a:pPr>
            <a:r>
              <a:rPr lang="zh-TW" altLang="en-US" sz="2400" dirty="0"/>
              <a:t>是一種局部敏感</a:t>
            </a:r>
            <a:r>
              <a:rPr lang="en-US" altLang="zh-TW" sz="2400" dirty="0"/>
              <a:t>hash</a:t>
            </a:r>
            <a:r>
              <a:rPr lang="zh-TW" altLang="en-US" sz="2400" dirty="0"/>
              <a:t>，其主要思想是降低維度。將高維特徵向量映射為低維特徵向量，文章的相似度由兩個向量的漢明距離決定。漢明距離越小，相似度越高。對文本中的句子進行分割得到特徵向量，然後進行</a:t>
            </a:r>
            <a:r>
              <a:rPr lang="en-US" altLang="zh-TW" sz="2400" dirty="0"/>
              <a:t>Hash</a:t>
            </a:r>
            <a:r>
              <a:rPr lang="zh-TW" altLang="en-US" sz="2400" dirty="0"/>
              <a:t>計算。然後對剛剛計算出來的特徵向量進行加權，然後將所有加權向量累加組合。降維將大於零的累加結果作為一，小於零的作為零最後計算兩個文本指紋之間的漢明距離。</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pic>
        <p:nvPicPr>
          <p:cNvPr id="5" name="圖片 4"/>
          <p:cNvPicPr>
            <a:picLocks noChangeAspect="1"/>
          </p:cNvPicPr>
          <p:nvPr/>
        </p:nvPicPr>
        <p:blipFill>
          <a:blip r:embed="rId2"/>
          <a:stretch>
            <a:fillRect/>
          </a:stretch>
        </p:blipFill>
        <p:spPr>
          <a:xfrm>
            <a:off x="1981357" y="4138044"/>
            <a:ext cx="8695849" cy="1808591"/>
          </a:xfrm>
          <a:prstGeom prst="rect">
            <a:avLst/>
          </a:prstGeom>
        </p:spPr>
      </p:pic>
      <p:sp>
        <p:nvSpPr>
          <p:cNvPr id="6" name="矩形 5"/>
          <p:cNvSpPr/>
          <p:nvPr/>
        </p:nvSpPr>
        <p:spPr>
          <a:xfrm>
            <a:off x="5277518" y="5946635"/>
            <a:ext cx="2351926"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5. </a:t>
            </a:r>
            <a:r>
              <a:rPr lang="en-US" altLang="zh-TW"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simhash</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流程</a:t>
            </a:r>
          </a:p>
        </p:txBody>
      </p:sp>
    </p:spTree>
    <p:extLst>
      <p:ext uri="{BB962C8B-B14F-4D97-AF65-F5344CB8AC3E}">
        <p14:creationId xmlns:p14="http://schemas.microsoft.com/office/powerpoint/2010/main" val="257908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Longest Common Subsequence (LCS)</a:t>
            </a:r>
            <a:endParaRPr lang="zh-TW" altLang="en-US" dirty="0"/>
          </a:p>
        </p:txBody>
      </p:sp>
      <p:sp>
        <p:nvSpPr>
          <p:cNvPr id="3" name="內容版面配置區 2"/>
          <p:cNvSpPr>
            <a:spLocks noGrp="1"/>
          </p:cNvSpPr>
          <p:nvPr>
            <p:ph idx="1"/>
          </p:nvPr>
        </p:nvSpPr>
        <p:spPr>
          <a:xfrm>
            <a:off x="165428" y="1888474"/>
            <a:ext cx="3383874" cy="4420196"/>
          </a:xfrm>
        </p:spPr>
        <p:txBody>
          <a:bodyPr>
            <a:normAutofit/>
          </a:bodyPr>
          <a:lstStyle/>
          <a:p>
            <a:pPr marL="358775" indent="-358775" algn="just">
              <a:lnSpc>
                <a:spcPct val="110000"/>
              </a:lnSpc>
              <a:spcBef>
                <a:spcPts val="0"/>
              </a:spcBef>
              <a:spcAft>
                <a:spcPts val="0"/>
              </a:spcAft>
              <a:buFont typeface="Wingdings" panose="05000000000000000000" pitchFamily="2" charset="2"/>
              <a:buChar char="l"/>
            </a:pPr>
            <a:r>
              <a:rPr lang="zh-TW" altLang="en-US" sz="2200" dirty="0"/>
              <a:t>最長公共子序列 ，縮寫為 </a:t>
            </a:r>
            <a:r>
              <a:rPr lang="en-US" altLang="zh-TW" sz="2200" dirty="0"/>
              <a:t>LCS</a:t>
            </a:r>
            <a:r>
              <a:rPr lang="zh-TW" altLang="en-US" sz="2200" dirty="0"/>
              <a:t>。 這意味著在多個序列中，它出現在每個序列中並且具有最長的長度。 </a:t>
            </a:r>
            <a:endParaRPr lang="en-US" altLang="zh-TW" sz="2200" dirty="0"/>
          </a:p>
          <a:p>
            <a:pPr marL="358775" indent="-358775" algn="just">
              <a:lnSpc>
                <a:spcPct val="110000"/>
              </a:lnSpc>
              <a:spcBef>
                <a:spcPts val="0"/>
              </a:spcBef>
              <a:spcAft>
                <a:spcPts val="0"/>
              </a:spcAft>
              <a:buFont typeface="Wingdings" panose="05000000000000000000" pitchFamily="2" charset="2"/>
              <a:buChar char="l"/>
            </a:pPr>
            <a:endParaRPr lang="en-US" altLang="zh-TW" sz="2200" dirty="0"/>
          </a:p>
          <a:p>
            <a:pPr marL="358775" indent="-358775" algn="just">
              <a:lnSpc>
                <a:spcPct val="110000"/>
              </a:lnSpc>
              <a:spcBef>
                <a:spcPts val="0"/>
              </a:spcBef>
              <a:spcAft>
                <a:spcPts val="0"/>
              </a:spcAft>
              <a:buFont typeface="Wingdings" panose="05000000000000000000" pitchFamily="2" charset="2"/>
              <a:buChar char="l"/>
            </a:pPr>
            <a:r>
              <a:rPr lang="zh-TW" altLang="en-US" sz="2200" dirty="0"/>
              <a:t>與尋找最長公共子串不同，子序列在原序列中的位置不需要是連續的。</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pic>
        <p:nvPicPr>
          <p:cNvPr id="5" name="圖片 4"/>
          <p:cNvPicPr>
            <a:picLocks noChangeAspect="1"/>
          </p:cNvPicPr>
          <p:nvPr/>
        </p:nvPicPr>
        <p:blipFill>
          <a:blip r:embed="rId2"/>
          <a:stretch>
            <a:fillRect/>
          </a:stretch>
        </p:blipFill>
        <p:spPr>
          <a:xfrm>
            <a:off x="5615705" y="1598389"/>
            <a:ext cx="5145278" cy="5039868"/>
          </a:xfrm>
          <a:prstGeom prst="rect">
            <a:avLst/>
          </a:prstGeom>
        </p:spPr>
      </p:pic>
      <p:sp>
        <p:nvSpPr>
          <p:cNvPr id="6" name="矩形 5"/>
          <p:cNvSpPr/>
          <p:nvPr/>
        </p:nvSpPr>
        <p:spPr>
          <a:xfrm>
            <a:off x="4116577" y="3729240"/>
            <a:ext cx="1499128"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6. LCS</a:t>
            </a:r>
            <a:endPar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111297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Local Interpretable Model-Agnostic Explanations (LIME)</a:t>
            </a:r>
            <a:endParaRPr lang="zh-TW" altLang="en-US" dirty="0"/>
          </a:p>
        </p:txBody>
      </p:sp>
      <p:sp>
        <p:nvSpPr>
          <p:cNvPr id="3" name="內容版面配置區 2"/>
          <p:cNvSpPr>
            <a:spLocks noGrp="1"/>
          </p:cNvSpPr>
          <p:nvPr>
            <p:ph idx="1"/>
          </p:nvPr>
        </p:nvSpPr>
        <p:spPr>
          <a:xfrm>
            <a:off x="143551" y="1823370"/>
            <a:ext cx="4841404" cy="4508603"/>
          </a:xfrm>
        </p:spPr>
        <p:txBody>
          <a:bodyPr>
            <a:normAutofit/>
          </a:bodyPr>
          <a:lstStyle/>
          <a:p>
            <a:pPr marL="358775" indent="-358775" algn="just">
              <a:lnSpc>
                <a:spcPct val="100000"/>
              </a:lnSpc>
              <a:spcBef>
                <a:spcPts val="0"/>
              </a:spcBef>
              <a:spcAft>
                <a:spcPts val="0"/>
              </a:spcAft>
              <a:buFont typeface="Wingdings" panose="05000000000000000000" pitchFamily="2" charset="2"/>
              <a:buChar char="l"/>
            </a:pPr>
            <a:r>
              <a:rPr lang="zh-TW" altLang="en-US" sz="2400" dirty="0"/>
              <a:t>大多數數據科學家在使用模型解決問題時傾向於使用高精度指標，而高精度模型過於復雜，無法理解其算法的決策。</a:t>
            </a:r>
            <a:endParaRPr lang="en-US" altLang="zh-TW" sz="2400" dirty="0"/>
          </a:p>
          <a:p>
            <a:pPr marL="358775" indent="-358775" algn="just">
              <a:lnSpc>
                <a:spcPct val="100000"/>
              </a:lnSpc>
              <a:spcBef>
                <a:spcPts val="0"/>
              </a:spcBef>
              <a:spcAft>
                <a:spcPts val="0"/>
              </a:spcAft>
              <a:buFont typeface="Wingdings" panose="05000000000000000000" pitchFamily="2" charset="2"/>
              <a:buChar char="l"/>
            </a:pPr>
            <a:r>
              <a:rPr lang="en-US" altLang="zh-TW" sz="2400" dirty="0"/>
              <a:t>2016</a:t>
            </a:r>
            <a:r>
              <a:rPr lang="zh-TW" altLang="en-US" sz="2400" dirty="0"/>
              <a:t>年，</a:t>
            </a:r>
            <a:r>
              <a:rPr lang="en-US" altLang="zh-TW" sz="2400" dirty="0"/>
              <a:t>Marco Ribeiro</a:t>
            </a:r>
            <a:r>
              <a:rPr lang="zh-TW" altLang="en-US" sz="2400" dirty="0"/>
              <a:t>、</a:t>
            </a:r>
            <a:r>
              <a:rPr lang="en-US" altLang="zh-TW" sz="2400" dirty="0"/>
              <a:t>Sameer Singh</a:t>
            </a:r>
            <a:r>
              <a:rPr lang="zh-TW" altLang="en-US" sz="2400" dirty="0"/>
              <a:t>和 </a:t>
            </a:r>
            <a:r>
              <a:rPr lang="en-US" altLang="zh-TW" sz="2400" dirty="0"/>
              <a:t>Carlos </a:t>
            </a:r>
            <a:r>
              <a:rPr lang="en-US" altLang="zh-TW" sz="2400" dirty="0" err="1"/>
              <a:t>Guestrin</a:t>
            </a:r>
            <a:r>
              <a:rPr lang="zh-TW" altLang="en-US" sz="2400" dirty="0"/>
              <a:t>提出了 </a:t>
            </a:r>
            <a:r>
              <a:rPr lang="en-US" altLang="zh-TW" sz="2400" dirty="0"/>
              <a:t>Local Interpretable Model-Agnostic Explanations (LIME)</a:t>
            </a:r>
            <a:r>
              <a:rPr lang="zh-TW" altLang="en-US" sz="2400" dirty="0"/>
              <a:t>，這是一種在模型建立後進行解釋的後分析方法。</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pic>
        <p:nvPicPr>
          <p:cNvPr id="5" name="圖片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9755" y="1737360"/>
            <a:ext cx="6643145" cy="4139657"/>
          </a:xfrm>
          <a:prstGeom prst="rect">
            <a:avLst/>
          </a:prstGeom>
          <a:noFill/>
        </p:spPr>
      </p:pic>
      <p:sp>
        <p:nvSpPr>
          <p:cNvPr id="6" name="矩形 5"/>
          <p:cNvSpPr/>
          <p:nvPr/>
        </p:nvSpPr>
        <p:spPr>
          <a:xfrm>
            <a:off x="7860232" y="6079837"/>
            <a:ext cx="2621230"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7. LIME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處理流程</a:t>
            </a:r>
          </a:p>
        </p:txBody>
      </p:sp>
    </p:spTree>
    <p:extLst>
      <p:ext uri="{BB962C8B-B14F-4D97-AF65-F5344CB8AC3E}">
        <p14:creationId xmlns:p14="http://schemas.microsoft.com/office/powerpoint/2010/main" val="4150724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5000" dirty="0"/>
              <a:t>3</a:t>
            </a:r>
            <a:r>
              <a:rPr lang="en-US" altLang="zh-TW" sz="5000" dirty="0">
                <a:solidFill>
                  <a:schemeClr val="tx1"/>
                </a:solidFill>
              </a:rPr>
              <a:t>. Research Method</a:t>
            </a:r>
            <a:endParaRPr lang="zh-TW" altLang="en-US" sz="5000" dirty="0">
              <a:solidFill>
                <a:schemeClr val="tx1"/>
              </a:solidFill>
            </a:endParaRPr>
          </a:p>
        </p:txBody>
      </p:sp>
      <p:sp>
        <p:nvSpPr>
          <p:cNvPr id="5" name="投影片編號版面配置區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4053171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zh-TW" dirty="0"/>
              <a:t>Code transformation process</a:t>
            </a:r>
            <a:endParaRPr lang="zh-TW" altLang="en-US" dirty="0"/>
          </a:p>
        </p:txBody>
      </p:sp>
      <p:sp>
        <p:nvSpPr>
          <p:cNvPr id="6" name="內容版面配置區 5"/>
          <p:cNvSpPr>
            <a:spLocks noGrp="1"/>
          </p:cNvSpPr>
          <p:nvPr>
            <p:ph idx="1"/>
          </p:nvPr>
        </p:nvSpPr>
        <p:spPr/>
        <p:txBody>
          <a:bodyPr>
            <a:normAutofit/>
          </a:bodyPr>
          <a:lstStyle/>
          <a:p>
            <a:pPr marL="357188" indent="-357188" algn="just">
              <a:lnSpc>
                <a:spcPct val="120000"/>
              </a:lnSpc>
              <a:buFont typeface="Wingdings" panose="05000000000000000000" pitchFamily="2" charset="2"/>
              <a:buChar char="l"/>
            </a:pPr>
            <a:r>
              <a:rPr lang="zh-TW" altLang="en-US" sz="2400" dirty="0"/>
              <a:t>程式碼轉換過程是通過輸入句子、</a:t>
            </a:r>
            <a:r>
              <a:rPr lang="en-US" altLang="zh-TW" sz="2400" dirty="0"/>
              <a:t>NLTK</a:t>
            </a:r>
            <a:r>
              <a:rPr lang="zh-TW" altLang="en-US" sz="2400" dirty="0"/>
              <a:t>進行斷詞後選擇關鍵字、通過關鍵字搜索範例程式，將範例程式輸入到程式碼轉換模型中。</a:t>
            </a:r>
            <a:endParaRPr lang="en-US" altLang="zh-TW" sz="2400" dirty="0"/>
          </a:p>
          <a:p>
            <a:pPr marL="357188" indent="-357188" algn="just">
              <a:lnSpc>
                <a:spcPct val="120000"/>
              </a:lnSpc>
              <a:buFont typeface="Wingdings" panose="05000000000000000000" pitchFamily="2" charset="2"/>
              <a:buChar char="l"/>
            </a:pPr>
            <a:r>
              <a:rPr lang="zh-TW" altLang="en-US" sz="2400" dirty="0"/>
              <a:t>整個過程包括模型生成和模型使用兩個階段。</a:t>
            </a:r>
            <a:endParaRPr lang="en-US" altLang="zh-TW" sz="2400" dirty="0"/>
          </a:p>
          <a:p>
            <a:pPr marL="357188" indent="-357188" algn="just">
              <a:lnSpc>
                <a:spcPct val="120000"/>
              </a:lnSpc>
              <a:buFont typeface="Wingdings" panose="05000000000000000000" pitchFamily="2" charset="2"/>
              <a:buChar char="l"/>
            </a:pPr>
            <a:r>
              <a:rPr lang="zh-TW" altLang="en-US" sz="2400" dirty="0"/>
              <a:t>模型生成階段又可分訓練階段及測試階段。</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4108285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zh-TW" dirty="0"/>
              <a:t>Code transformation process</a:t>
            </a:r>
            <a:r>
              <a:rPr lang="zh-TW" altLang="en-US" dirty="0"/>
              <a:t> </a:t>
            </a:r>
            <a:r>
              <a:rPr lang="en-US" altLang="zh-TW" dirty="0"/>
              <a:t>(cont.)</a:t>
            </a:r>
            <a:endParaRPr lang="zh-TW" altLang="en-US" dirty="0"/>
          </a:p>
        </p:txBody>
      </p:sp>
      <p:sp>
        <p:nvSpPr>
          <p:cNvPr id="6" name="內容版面配置區 5"/>
          <p:cNvSpPr>
            <a:spLocks noGrp="1"/>
          </p:cNvSpPr>
          <p:nvPr>
            <p:ph idx="1"/>
          </p:nvPr>
        </p:nvSpPr>
        <p:spPr>
          <a:xfrm>
            <a:off x="0" y="1737360"/>
            <a:ext cx="3765755" cy="4773845"/>
          </a:xfrm>
        </p:spPr>
        <p:txBody>
          <a:bodyPr>
            <a:normAutofit fontScale="92500" lnSpcReduction="10000"/>
          </a:bodyPr>
          <a:lstStyle/>
          <a:p>
            <a:pPr marL="357188" indent="-357188" algn="just">
              <a:lnSpc>
                <a:spcPct val="100000"/>
              </a:lnSpc>
              <a:buFont typeface="Wingdings" panose="05000000000000000000" pitchFamily="2" charset="2"/>
              <a:buChar char="l"/>
            </a:pPr>
            <a:r>
              <a:rPr lang="zh-TW" altLang="en-US" sz="2400" dirty="0"/>
              <a:t>訓練階段</a:t>
            </a:r>
            <a:endParaRPr lang="en-US" altLang="zh-TW" sz="2400" dirty="0"/>
          </a:p>
          <a:p>
            <a:pPr marL="712788" indent="-355600" algn="just">
              <a:lnSpc>
                <a:spcPct val="100000"/>
              </a:lnSpc>
              <a:buFont typeface="+mj-lt"/>
              <a:buAutoNum type="arabicPeriod"/>
            </a:pPr>
            <a:r>
              <a:rPr lang="zh-TW" altLang="en-US" sz="2400" dirty="0"/>
              <a:t>輸入句子後，利用</a:t>
            </a:r>
            <a:r>
              <a:rPr lang="en-US" altLang="zh-TW" sz="2400" dirty="0"/>
              <a:t>NLTK</a:t>
            </a:r>
            <a:r>
              <a:rPr lang="zh-TW" altLang="en-US" sz="2400" dirty="0"/>
              <a:t>進行斷詞後選擇關鍵詞。</a:t>
            </a:r>
            <a:endParaRPr lang="en-US" altLang="zh-TW" sz="2400" dirty="0"/>
          </a:p>
          <a:p>
            <a:pPr marL="712788" indent="-355600" algn="just">
              <a:lnSpc>
                <a:spcPct val="100000"/>
              </a:lnSpc>
              <a:buFont typeface="+mj-lt"/>
              <a:buAutoNum type="arabicPeriod"/>
            </a:pPr>
            <a:r>
              <a:rPr lang="zh-TW" altLang="en-US" sz="2400" dirty="0"/>
              <a:t>關鍵字從語義資料庫中搜索範例程式。</a:t>
            </a:r>
            <a:endParaRPr lang="en-US" altLang="zh-TW" sz="2400" dirty="0"/>
          </a:p>
          <a:p>
            <a:pPr marL="712788" indent="-355600" algn="just">
              <a:lnSpc>
                <a:spcPct val="100000"/>
              </a:lnSpc>
              <a:buFont typeface="+mj-lt"/>
              <a:buAutoNum type="arabicPeriod"/>
            </a:pPr>
            <a:r>
              <a:rPr lang="zh-TW" altLang="en-US" sz="2400" dirty="0"/>
              <a:t>檢索到的範例程式提交給預先訓練好的程式碼轉換模型。</a:t>
            </a:r>
            <a:endParaRPr lang="en-US" altLang="zh-TW" sz="2400" dirty="0"/>
          </a:p>
          <a:p>
            <a:pPr marL="712788" indent="-355600" algn="just">
              <a:lnSpc>
                <a:spcPct val="100000"/>
              </a:lnSpc>
              <a:buFont typeface="+mj-lt"/>
              <a:buAutoNum type="arabicPeriod"/>
            </a:pPr>
            <a:r>
              <a:rPr lang="zh-TW" altLang="en-US" sz="2400" dirty="0"/>
              <a:t>建立了程式生成模型後，再次將其輸入到該程式碼轉換模型中以生成新生成的程式。它們被稱為初階程式。</a:t>
            </a:r>
            <a:endParaRPr lang="en-US" altLang="zh-TW" sz="2400" dirty="0"/>
          </a:p>
          <a:p>
            <a:pPr marL="457200" indent="-457200" algn="just">
              <a:lnSpc>
                <a:spcPct val="120000"/>
              </a:lnSpc>
              <a:buFont typeface="+mj-lt"/>
              <a:buAutoNum type="arabicPeriod"/>
            </a:pPr>
            <a:endParaRPr lang="en-US" altLang="zh-TW" dirty="0"/>
          </a:p>
          <a:p>
            <a:pPr marL="457200" indent="-457200" algn="just">
              <a:lnSpc>
                <a:spcPct val="120000"/>
              </a:lnSpc>
              <a:buFont typeface="+mj-lt"/>
              <a:buAutoNum type="arabicPeriod"/>
            </a:pPr>
            <a:endParaRPr lang="en-US" altLang="zh-TW"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pic>
        <p:nvPicPr>
          <p:cNvPr id="7" name="圖片 6"/>
          <p:cNvPicPr>
            <a:picLocks noChangeAspect="1"/>
          </p:cNvPicPr>
          <p:nvPr/>
        </p:nvPicPr>
        <p:blipFill>
          <a:blip r:embed="rId2"/>
          <a:stretch>
            <a:fillRect/>
          </a:stretch>
        </p:blipFill>
        <p:spPr>
          <a:xfrm>
            <a:off x="4030336" y="2615381"/>
            <a:ext cx="8250056" cy="2952226"/>
          </a:xfrm>
          <a:prstGeom prst="rect">
            <a:avLst/>
          </a:prstGeom>
        </p:spPr>
      </p:pic>
      <p:sp>
        <p:nvSpPr>
          <p:cNvPr id="2" name="矩形 1"/>
          <p:cNvSpPr/>
          <p:nvPr/>
        </p:nvSpPr>
        <p:spPr>
          <a:xfrm>
            <a:off x="7289164" y="5919667"/>
            <a:ext cx="2691763"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8.</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訓練階段架構圖</a:t>
            </a:r>
          </a:p>
        </p:txBody>
      </p:sp>
    </p:spTree>
    <p:extLst>
      <p:ext uri="{BB962C8B-B14F-4D97-AF65-F5344CB8AC3E}">
        <p14:creationId xmlns:p14="http://schemas.microsoft.com/office/powerpoint/2010/main" val="3407856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solidFill>
                  <a:schemeClr val="tx1"/>
                </a:solidFill>
              </a:rPr>
              <a:t>OUTLINE</a:t>
            </a:r>
            <a:endParaRPr lang="zh-TW" altLang="en-US" dirty="0">
              <a:solidFill>
                <a:schemeClr val="tx1"/>
              </a:solidFill>
            </a:endParaRPr>
          </a:p>
        </p:txBody>
      </p:sp>
      <p:sp>
        <p:nvSpPr>
          <p:cNvPr id="3" name="內容版面配置區 2"/>
          <p:cNvSpPr>
            <a:spLocks noGrp="1"/>
          </p:cNvSpPr>
          <p:nvPr>
            <p:ph idx="1"/>
          </p:nvPr>
        </p:nvSpPr>
        <p:spPr/>
        <p:txBody>
          <a:bodyPr>
            <a:normAutofit/>
          </a:bodyPr>
          <a:lstStyle/>
          <a:p>
            <a:pPr marL="457200" indent="-457200">
              <a:buFont typeface="+mj-lt"/>
              <a:buAutoNum type="arabicPeriod"/>
            </a:pPr>
            <a:r>
              <a:rPr lang="en-US" altLang="zh-TW" sz="2800" dirty="0">
                <a:solidFill>
                  <a:schemeClr val="tx1"/>
                </a:solidFill>
              </a:rPr>
              <a:t>Introduction</a:t>
            </a:r>
          </a:p>
          <a:p>
            <a:pPr marL="457200" indent="-457200">
              <a:buFont typeface="+mj-lt"/>
              <a:buAutoNum type="arabicPeriod"/>
            </a:pPr>
            <a:r>
              <a:rPr lang="en-US" altLang="zh-TW" sz="2800" dirty="0">
                <a:solidFill>
                  <a:schemeClr val="tx1"/>
                </a:solidFill>
              </a:rPr>
              <a:t>Related Work</a:t>
            </a:r>
          </a:p>
          <a:p>
            <a:pPr marL="457200" indent="-457200">
              <a:buFont typeface="+mj-lt"/>
              <a:buAutoNum type="arabicPeriod"/>
            </a:pPr>
            <a:r>
              <a:rPr lang="en-US" altLang="zh-TW" sz="2800" dirty="0">
                <a:solidFill>
                  <a:schemeClr val="tx1"/>
                </a:solidFill>
              </a:rPr>
              <a:t>Research Method</a:t>
            </a:r>
          </a:p>
          <a:p>
            <a:pPr marL="457200" indent="-457200">
              <a:buFont typeface="+mj-lt"/>
              <a:buAutoNum type="arabicPeriod"/>
            </a:pPr>
            <a:r>
              <a:rPr lang="en-US" altLang="zh-TW" sz="2800" dirty="0">
                <a:solidFill>
                  <a:schemeClr val="tx1"/>
                </a:solidFill>
              </a:rPr>
              <a:t>Experimental Results and Discussion</a:t>
            </a:r>
          </a:p>
          <a:p>
            <a:pPr marL="457200" indent="-457200">
              <a:buFont typeface="+mj-lt"/>
              <a:buAutoNum type="arabicPeriod"/>
            </a:pPr>
            <a:r>
              <a:rPr lang="en-US" altLang="zh-TW" sz="2800" dirty="0">
                <a:solidFill>
                  <a:schemeClr val="tx1"/>
                </a:solidFill>
              </a:rPr>
              <a:t>Conclusion</a:t>
            </a:r>
            <a:endParaRPr lang="zh-TW" altLang="en-US" sz="2800" dirty="0">
              <a:solidFill>
                <a:schemeClr val="tx1"/>
              </a:solidFill>
            </a:endParaRPr>
          </a:p>
        </p:txBody>
      </p:sp>
      <p:sp>
        <p:nvSpPr>
          <p:cNvPr id="5" name="投影片編號版面配置區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711118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Code transformation process</a:t>
            </a:r>
            <a:r>
              <a:rPr lang="zh-TW" altLang="en-US" dirty="0"/>
              <a:t> </a:t>
            </a:r>
            <a:r>
              <a:rPr lang="en-US" altLang="zh-TW" dirty="0"/>
              <a:t>(cont.)</a:t>
            </a:r>
            <a:endParaRPr lang="zh-TW" altLang="en-US" dirty="0"/>
          </a:p>
        </p:txBody>
      </p:sp>
      <p:sp>
        <p:nvSpPr>
          <p:cNvPr id="3" name="內容版面配置區 2"/>
          <p:cNvSpPr>
            <a:spLocks noGrp="1"/>
          </p:cNvSpPr>
          <p:nvPr>
            <p:ph idx="1"/>
          </p:nvPr>
        </p:nvSpPr>
        <p:spPr>
          <a:xfrm>
            <a:off x="153256" y="1737360"/>
            <a:ext cx="4222099" cy="4614051"/>
          </a:xfrm>
        </p:spPr>
        <p:txBody>
          <a:bodyPr>
            <a:normAutofit/>
          </a:bodyPr>
          <a:lstStyle/>
          <a:p>
            <a:pPr marL="357188" indent="-357188" algn="just">
              <a:lnSpc>
                <a:spcPct val="100000"/>
              </a:lnSpc>
              <a:buFont typeface="Wingdings" panose="05000000000000000000" pitchFamily="2" charset="2"/>
              <a:buChar char="l"/>
            </a:pPr>
            <a:r>
              <a:rPr lang="zh-TW" altLang="en-US" sz="2400" dirty="0"/>
              <a:t>測試階段</a:t>
            </a:r>
            <a:endParaRPr lang="en-US" altLang="zh-TW" sz="2400" dirty="0"/>
          </a:p>
          <a:p>
            <a:pPr marL="712788" indent="-355600" algn="just">
              <a:lnSpc>
                <a:spcPct val="100000"/>
              </a:lnSpc>
              <a:buFont typeface="+mj-lt"/>
              <a:buAutoNum type="arabicPeriod"/>
            </a:pPr>
            <a:r>
              <a:rPr lang="zh-TW" altLang="en-US" sz="2200" dirty="0"/>
              <a:t>使用</a:t>
            </a:r>
            <a:r>
              <a:rPr lang="en-US" altLang="zh-TW" sz="2200" dirty="0" err="1"/>
              <a:t>variational</a:t>
            </a:r>
            <a:r>
              <a:rPr lang="en-US" altLang="zh-TW" sz="2200" dirty="0"/>
              <a:t> </a:t>
            </a:r>
            <a:r>
              <a:rPr lang="en-US" altLang="zh-TW" sz="2200" dirty="0" err="1"/>
              <a:t>simhash</a:t>
            </a:r>
            <a:r>
              <a:rPr lang="en-US" altLang="zh-TW" sz="2200" dirty="0"/>
              <a:t> </a:t>
            </a:r>
            <a:r>
              <a:rPr lang="zh-TW" altLang="en-US" sz="2200" dirty="0"/>
              <a:t>演算法檢查範例程式與初階程式之間的程式碼相似性。</a:t>
            </a:r>
            <a:endParaRPr lang="en-US" altLang="zh-TW" sz="2200" dirty="0"/>
          </a:p>
          <a:p>
            <a:pPr marL="712788" indent="-355600" algn="just">
              <a:lnSpc>
                <a:spcPct val="100000"/>
              </a:lnSpc>
              <a:buFont typeface="+mj-lt"/>
              <a:buAutoNum type="arabicPeriod"/>
            </a:pPr>
            <a:r>
              <a:rPr lang="zh-TW" altLang="en-US" sz="2200" dirty="0"/>
              <a:t>使用</a:t>
            </a:r>
            <a:r>
              <a:rPr lang="en-US" altLang="zh-TW" sz="2200" dirty="0"/>
              <a:t>piecewise longest common subsequence</a:t>
            </a:r>
            <a:r>
              <a:rPr lang="zh-TW" altLang="en-US" sz="2200" dirty="0"/>
              <a:t>演算法檢查範例程式與合格程式之間執行結果的一致性。。</a:t>
            </a:r>
            <a:endParaRPr lang="en-US" altLang="zh-TW" sz="2200" dirty="0"/>
          </a:p>
          <a:p>
            <a:pPr marL="712788" indent="-355600" algn="just">
              <a:lnSpc>
                <a:spcPct val="100000"/>
              </a:lnSpc>
              <a:buFont typeface="+mj-lt"/>
              <a:buAutoNum type="arabicPeriod"/>
            </a:pPr>
            <a:r>
              <a:rPr lang="zh-TW" altLang="en-US" sz="2200" dirty="0"/>
              <a:t>挑選出性能最好的程式作為口袋程式，保存到語義資料庫中。</a:t>
            </a:r>
          </a:p>
          <a:p>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pic>
        <p:nvPicPr>
          <p:cNvPr id="5" name="圖片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6632" y="2379406"/>
            <a:ext cx="6956787" cy="3192776"/>
          </a:xfrm>
          <a:prstGeom prst="rect">
            <a:avLst/>
          </a:prstGeom>
          <a:noFill/>
        </p:spPr>
      </p:pic>
      <p:sp>
        <p:nvSpPr>
          <p:cNvPr id="6" name="矩形 5"/>
          <p:cNvSpPr/>
          <p:nvPr/>
        </p:nvSpPr>
        <p:spPr>
          <a:xfrm>
            <a:off x="7433118" y="5982079"/>
            <a:ext cx="2691763"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9.</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測試階段架構圖</a:t>
            </a:r>
          </a:p>
        </p:txBody>
      </p:sp>
    </p:spTree>
    <p:extLst>
      <p:ext uri="{BB962C8B-B14F-4D97-AF65-F5344CB8AC3E}">
        <p14:creationId xmlns:p14="http://schemas.microsoft.com/office/powerpoint/2010/main" val="2235673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Code transformation process</a:t>
            </a:r>
            <a:r>
              <a:rPr lang="zh-TW" altLang="en-US" dirty="0"/>
              <a:t> </a:t>
            </a:r>
            <a:r>
              <a:rPr lang="en-US" altLang="zh-TW" dirty="0"/>
              <a:t>(cont.)</a:t>
            </a:r>
            <a:endParaRPr lang="zh-TW" altLang="en-US" dirty="0"/>
          </a:p>
        </p:txBody>
      </p:sp>
      <p:sp>
        <p:nvSpPr>
          <p:cNvPr id="3" name="內容版面配置區 2"/>
          <p:cNvSpPr>
            <a:spLocks noGrp="1"/>
          </p:cNvSpPr>
          <p:nvPr>
            <p:ph idx="1"/>
          </p:nvPr>
        </p:nvSpPr>
        <p:spPr>
          <a:xfrm>
            <a:off x="84559" y="1928028"/>
            <a:ext cx="3435390" cy="4335119"/>
          </a:xfrm>
        </p:spPr>
        <p:txBody>
          <a:bodyPr>
            <a:normAutofit/>
          </a:bodyPr>
          <a:lstStyle/>
          <a:p>
            <a:pPr marL="357188" indent="-357188" algn="just">
              <a:lnSpc>
                <a:spcPct val="100000"/>
              </a:lnSpc>
              <a:buFont typeface="Wingdings" panose="05000000000000000000" pitchFamily="2" charset="2"/>
              <a:buChar char="l"/>
            </a:pPr>
            <a:r>
              <a:rPr lang="zh-TW" altLang="en-US" sz="2400" dirty="0"/>
              <a:t>模型使用階段</a:t>
            </a:r>
            <a:endParaRPr lang="en-US" altLang="zh-TW" sz="2400" dirty="0"/>
          </a:p>
          <a:p>
            <a:pPr marL="712788" indent="-355600" algn="just">
              <a:lnSpc>
                <a:spcPct val="100000"/>
              </a:lnSpc>
              <a:buFont typeface="+mj-lt"/>
              <a:buAutoNum type="arabicPeriod"/>
            </a:pPr>
            <a:r>
              <a:rPr lang="zh-TW" altLang="en-US" sz="2200" dirty="0"/>
              <a:t>輸入句子後，利用</a:t>
            </a:r>
            <a:r>
              <a:rPr lang="en-US" altLang="zh-TW" sz="2200" dirty="0"/>
              <a:t>NLTK</a:t>
            </a:r>
            <a:r>
              <a:rPr lang="zh-TW" altLang="en-US" sz="2200" dirty="0"/>
              <a:t>進行斷詞後選擇關鍵詞。</a:t>
            </a:r>
            <a:endParaRPr lang="en-US" altLang="zh-TW" sz="2200" dirty="0"/>
          </a:p>
          <a:p>
            <a:pPr marL="712788" indent="-355600" algn="just">
              <a:lnSpc>
                <a:spcPct val="100000"/>
              </a:lnSpc>
              <a:buFont typeface="+mj-lt"/>
              <a:buAutoNum type="arabicPeriod"/>
            </a:pPr>
            <a:r>
              <a:rPr lang="zh-TW" altLang="en-US" sz="2200" dirty="0"/>
              <a:t>關鍵字從語義資料庫中搜索口袋程式。</a:t>
            </a:r>
            <a:endParaRPr lang="en-US" altLang="zh-TW" sz="2200" dirty="0"/>
          </a:p>
          <a:p>
            <a:pPr marL="712788" indent="-355600" algn="just">
              <a:lnSpc>
                <a:spcPct val="100000"/>
              </a:lnSpc>
              <a:buFont typeface="+mj-lt"/>
              <a:buAutoNum type="arabicPeriod"/>
            </a:pPr>
            <a:r>
              <a:rPr lang="zh-TW" altLang="en-US" sz="2200" dirty="0"/>
              <a:t>若存在口袋程式，則可直接執行。</a:t>
            </a:r>
            <a:endParaRPr lang="en-US" altLang="zh-TW" sz="2200" dirty="0"/>
          </a:p>
          <a:p>
            <a:pPr marL="712788" indent="-355600" algn="just">
              <a:lnSpc>
                <a:spcPct val="100000"/>
              </a:lnSpc>
              <a:buFont typeface="+mj-lt"/>
              <a:buAutoNum type="arabicPeriod"/>
            </a:pPr>
            <a:r>
              <a:rPr lang="zh-TW" altLang="en-US" sz="2200" dirty="0"/>
              <a:t>否則，進入模型生成階段。</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pic>
        <p:nvPicPr>
          <p:cNvPr id="5" name="圖片 4"/>
          <p:cNvPicPr>
            <a:picLocks noChangeAspect="1"/>
          </p:cNvPicPr>
          <p:nvPr/>
        </p:nvPicPr>
        <p:blipFill>
          <a:blip r:embed="rId2"/>
          <a:stretch>
            <a:fillRect/>
          </a:stretch>
        </p:blipFill>
        <p:spPr>
          <a:xfrm>
            <a:off x="3589142" y="2585885"/>
            <a:ext cx="8518299" cy="2672408"/>
          </a:xfrm>
          <a:prstGeom prst="rect">
            <a:avLst/>
          </a:prstGeom>
        </p:spPr>
      </p:pic>
      <p:sp>
        <p:nvSpPr>
          <p:cNvPr id="6" name="矩形 5"/>
          <p:cNvSpPr/>
          <p:nvPr/>
        </p:nvSpPr>
        <p:spPr>
          <a:xfrm>
            <a:off x="7169237" y="5893815"/>
            <a:ext cx="3268844"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10.</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模型使用階段架構圖</a:t>
            </a:r>
          </a:p>
        </p:txBody>
      </p:sp>
    </p:spTree>
    <p:extLst>
      <p:ext uri="{BB962C8B-B14F-4D97-AF65-F5344CB8AC3E}">
        <p14:creationId xmlns:p14="http://schemas.microsoft.com/office/powerpoint/2010/main" val="1850470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創建 </a:t>
            </a:r>
            <a:r>
              <a:rPr lang="en-US" altLang="zh-TW" dirty="0"/>
              <a:t>Anaconda </a:t>
            </a:r>
            <a:r>
              <a:rPr lang="zh-TW" altLang="en-US" dirty="0"/>
              <a:t>虛擬化服務器環境</a:t>
            </a:r>
          </a:p>
        </p:txBody>
      </p:sp>
      <p:sp>
        <p:nvSpPr>
          <p:cNvPr id="3" name="內容版面配置區 2"/>
          <p:cNvSpPr>
            <a:spLocks noGrp="1"/>
          </p:cNvSpPr>
          <p:nvPr>
            <p:ph idx="1"/>
          </p:nvPr>
        </p:nvSpPr>
        <p:spPr>
          <a:xfrm>
            <a:off x="104221" y="1816237"/>
            <a:ext cx="2815959" cy="4319091"/>
          </a:xfrm>
        </p:spPr>
        <p:txBody>
          <a:bodyPr>
            <a:noAutofit/>
          </a:bodyPr>
          <a:lstStyle/>
          <a:p>
            <a:pPr marL="357188" indent="-357188" algn="just">
              <a:lnSpc>
                <a:spcPct val="100000"/>
              </a:lnSpc>
              <a:spcBef>
                <a:spcPts val="0"/>
              </a:spcBef>
              <a:spcAft>
                <a:spcPts val="0"/>
              </a:spcAft>
              <a:buFont typeface="Wingdings" panose="05000000000000000000" pitchFamily="2" charset="2"/>
              <a:buChar char="l"/>
            </a:pPr>
            <a:r>
              <a:rPr lang="en-US" altLang="zh-TW" sz="2200" dirty="0"/>
              <a:t>Anaconda</a:t>
            </a:r>
            <a:r>
              <a:rPr lang="zh-TW" altLang="en-US" sz="2200" dirty="0"/>
              <a:t>裡面包含了</a:t>
            </a:r>
            <a:r>
              <a:rPr lang="en-US" altLang="zh-TW" sz="2200" dirty="0"/>
              <a:t>1400</a:t>
            </a:r>
            <a:r>
              <a:rPr lang="zh-TW" altLang="en-US" sz="2200" dirty="0"/>
              <a:t>多種軟件。 可以方便地安裝不同版本的二進制軟件和計算平台所需的不同語言的安裝包或跨平台管理器和函數庫，讓使用者在不同版本之間進行切換。 使用 </a:t>
            </a:r>
            <a:r>
              <a:rPr lang="en-US" altLang="zh-TW" sz="2200" dirty="0"/>
              <a:t>Anaconda Prompt </a:t>
            </a:r>
            <a:r>
              <a:rPr lang="zh-TW" altLang="en-US" sz="2200" dirty="0"/>
              <a:t>進行控制。</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pic>
        <p:nvPicPr>
          <p:cNvPr id="5" name="圖片 4"/>
          <p:cNvPicPr/>
          <p:nvPr/>
        </p:nvPicPr>
        <p:blipFill>
          <a:blip r:embed="rId2">
            <a:extLst>
              <a:ext uri="{28A0092B-C50C-407E-A947-70E740481C1C}">
                <a14:useLocalDpi xmlns:a14="http://schemas.microsoft.com/office/drawing/2010/main" val="0"/>
              </a:ext>
            </a:extLst>
          </a:blip>
          <a:srcRect/>
          <a:stretch>
            <a:fillRect/>
          </a:stretch>
        </p:blipFill>
        <p:spPr bwMode="auto">
          <a:xfrm>
            <a:off x="3282599" y="2249424"/>
            <a:ext cx="8693091" cy="3739896"/>
          </a:xfrm>
          <a:prstGeom prst="rect">
            <a:avLst/>
          </a:prstGeom>
          <a:noFill/>
        </p:spPr>
      </p:pic>
      <p:sp>
        <p:nvSpPr>
          <p:cNvPr id="6" name="矩形 5"/>
          <p:cNvSpPr/>
          <p:nvPr/>
        </p:nvSpPr>
        <p:spPr>
          <a:xfrm>
            <a:off x="5826040" y="5989320"/>
            <a:ext cx="3766865"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11.</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Anaconda Prompt</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控制介面</a:t>
            </a:r>
          </a:p>
        </p:txBody>
      </p:sp>
    </p:spTree>
    <p:extLst>
      <p:ext uri="{BB962C8B-B14F-4D97-AF65-F5344CB8AC3E}">
        <p14:creationId xmlns:p14="http://schemas.microsoft.com/office/powerpoint/2010/main" val="859468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Variational</a:t>
            </a:r>
            <a:r>
              <a:rPr lang="en-US" altLang="zh-TW" dirty="0"/>
              <a:t> </a:t>
            </a:r>
            <a:r>
              <a:rPr lang="en-US" altLang="zh-TW" dirty="0" err="1"/>
              <a:t>simhash</a:t>
            </a:r>
            <a:r>
              <a:rPr lang="en-US" altLang="zh-TW" dirty="0"/>
              <a:t> </a:t>
            </a:r>
            <a:r>
              <a:rPr lang="zh-TW" altLang="en-US" dirty="0"/>
              <a:t>演算法 </a:t>
            </a:r>
            <a:r>
              <a:rPr lang="en-US" altLang="zh-TW" dirty="0"/>
              <a:t>(VSH)</a:t>
            </a:r>
            <a:endParaRPr lang="zh-TW" altLang="en-US" dirty="0"/>
          </a:p>
        </p:txBody>
      </p:sp>
      <p:sp>
        <p:nvSpPr>
          <p:cNvPr id="3" name="內容版面配置區 2"/>
          <p:cNvSpPr>
            <a:spLocks noGrp="1"/>
          </p:cNvSpPr>
          <p:nvPr>
            <p:ph idx="1"/>
          </p:nvPr>
        </p:nvSpPr>
        <p:spPr>
          <a:xfrm>
            <a:off x="114054" y="1737359"/>
            <a:ext cx="3445223" cy="4722425"/>
          </a:xfrm>
        </p:spPr>
        <p:txBody>
          <a:bodyPr>
            <a:normAutofit/>
          </a:bodyPr>
          <a:lstStyle/>
          <a:p>
            <a:pPr marL="357188" indent="-357188" algn="just">
              <a:lnSpc>
                <a:spcPct val="100000"/>
              </a:lnSpc>
              <a:buFont typeface="Wingdings" panose="05000000000000000000" pitchFamily="2" charset="2"/>
              <a:buChar char="l"/>
            </a:pPr>
            <a:r>
              <a:rPr lang="zh-TW" altLang="en-US" dirty="0"/>
              <a:t>一般來說，</a:t>
            </a:r>
            <a:r>
              <a:rPr lang="en-US" altLang="zh-TW" dirty="0" err="1"/>
              <a:t>simhash</a:t>
            </a:r>
            <a:r>
              <a:rPr lang="zh-TW" altLang="en-US" dirty="0"/>
              <a:t>的加權方式是使用</a:t>
            </a:r>
            <a:r>
              <a:rPr lang="en-US" altLang="zh-TW" dirty="0"/>
              <a:t>TF-IDF</a:t>
            </a:r>
            <a:r>
              <a:rPr lang="zh-TW" altLang="en-US" dirty="0"/>
              <a:t>算法作為其加權值。它的方法是統計單詞出現的頻率，適用於文本比較。但是在程式碼中，非保留詞出現的頻率很高，但並不是很重要。假設我們按照原來的方法得到權重，非保留字的權重會大於保留字的權重，這會使程式碼相似度不准確，因此</a:t>
            </a:r>
            <a:r>
              <a:rPr lang="en-US" altLang="zh-TW" dirty="0" err="1"/>
              <a:t>simhash</a:t>
            </a:r>
            <a:r>
              <a:rPr lang="zh-TW" altLang="en-US" dirty="0"/>
              <a:t>不適用於代碼。因此，本研究提出了一種適用於程式碼碼相似度比較，稱為</a:t>
            </a:r>
            <a:r>
              <a:rPr lang="en-US" altLang="zh-TW" dirty="0" err="1"/>
              <a:t>variational</a:t>
            </a:r>
            <a:r>
              <a:rPr lang="en-US" altLang="zh-TW" dirty="0"/>
              <a:t> </a:t>
            </a:r>
            <a:r>
              <a:rPr lang="en-US" altLang="zh-TW" dirty="0" err="1"/>
              <a:t>simhash</a:t>
            </a:r>
            <a:r>
              <a:rPr lang="zh-TW" altLang="en-US" dirty="0"/>
              <a:t>演算法。</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pic>
        <p:nvPicPr>
          <p:cNvPr id="5" name="圖片 4"/>
          <p:cNvPicPr/>
          <p:nvPr/>
        </p:nvPicPr>
        <p:blipFill>
          <a:blip r:embed="rId3">
            <a:extLst>
              <a:ext uri="{28A0092B-C50C-407E-A947-70E740481C1C}">
                <a14:useLocalDpi xmlns:a14="http://schemas.microsoft.com/office/drawing/2010/main" val="0"/>
              </a:ext>
            </a:extLst>
          </a:blip>
          <a:srcRect/>
          <a:stretch>
            <a:fillRect/>
          </a:stretch>
        </p:blipFill>
        <p:spPr bwMode="auto">
          <a:xfrm>
            <a:off x="4011563" y="2137041"/>
            <a:ext cx="7983792" cy="3692708"/>
          </a:xfrm>
          <a:prstGeom prst="rect">
            <a:avLst/>
          </a:prstGeom>
          <a:noFill/>
        </p:spPr>
      </p:pic>
      <p:sp>
        <p:nvSpPr>
          <p:cNvPr id="6" name="矩形 5"/>
          <p:cNvSpPr/>
          <p:nvPr/>
        </p:nvSpPr>
        <p:spPr>
          <a:xfrm>
            <a:off x="6214834" y="5960101"/>
            <a:ext cx="3685624"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12.</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variational</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simhash</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演算法</a:t>
            </a:r>
          </a:p>
        </p:txBody>
      </p:sp>
    </p:spTree>
    <p:extLst>
      <p:ext uri="{BB962C8B-B14F-4D97-AF65-F5344CB8AC3E}">
        <p14:creationId xmlns:p14="http://schemas.microsoft.com/office/powerpoint/2010/main" val="1277043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Variational</a:t>
            </a:r>
            <a:r>
              <a:rPr lang="en-US" altLang="zh-TW" dirty="0"/>
              <a:t> </a:t>
            </a:r>
            <a:r>
              <a:rPr lang="en-US" altLang="zh-TW" dirty="0" err="1"/>
              <a:t>simhash</a:t>
            </a:r>
            <a:r>
              <a:rPr lang="en-US" altLang="zh-TW" dirty="0"/>
              <a:t> </a:t>
            </a:r>
            <a:r>
              <a:rPr lang="zh-TW" altLang="en-US" dirty="0"/>
              <a:t>演算法</a:t>
            </a:r>
            <a:r>
              <a:rPr lang="en-US" altLang="zh-TW" dirty="0"/>
              <a:t>(VSH)</a:t>
            </a:r>
            <a:r>
              <a:rPr lang="zh-TW" altLang="en-US" dirty="0"/>
              <a:t> </a:t>
            </a:r>
            <a:r>
              <a:rPr lang="en-US" altLang="zh-TW" dirty="0"/>
              <a:t>(cont.)</a:t>
            </a:r>
            <a:endParaRPr lang="zh-TW" altLang="en-US" dirty="0"/>
          </a:p>
        </p:txBody>
      </p:sp>
      <p:sp>
        <p:nvSpPr>
          <p:cNvPr id="3" name="內容版面配置區 2"/>
          <p:cNvSpPr>
            <a:spLocks noGrp="1"/>
          </p:cNvSpPr>
          <p:nvPr>
            <p:ph idx="1"/>
          </p:nvPr>
        </p:nvSpPr>
        <p:spPr>
          <a:xfrm>
            <a:off x="74725" y="1737360"/>
            <a:ext cx="4553712" cy="4576103"/>
          </a:xfrm>
        </p:spPr>
        <p:txBody>
          <a:bodyPr>
            <a:normAutofit fontScale="92500"/>
          </a:bodyPr>
          <a:lstStyle/>
          <a:p>
            <a:pPr marL="357188" indent="-357188" algn="just">
              <a:lnSpc>
                <a:spcPct val="110000"/>
              </a:lnSpc>
              <a:spcBef>
                <a:spcPts val="0"/>
              </a:spcBef>
              <a:spcAft>
                <a:spcPts val="0"/>
              </a:spcAft>
              <a:buFont typeface="Wingdings" panose="05000000000000000000" pitchFamily="2" charset="2"/>
              <a:buChar char="l"/>
            </a:pPr>
            <a:r>
              <a:rPr lang="zh-TW" altLang="en-US" sz="2400" dirty="0"/>
              <a:t>訓練一組</a:t>
            </a:r>
            <a:r>
              <a:rPr lang="en-US" altLang="zh-TW" sz="2400" dirty="0" err="1"/>
              <a:t>variational</a:t>
            </a:r>
            <a:r>
              <a:rPr lang="en-US" altLang="zh-TW" sz="2400" dirty="0"/>
              <a:t> </a:t>
            </a:r>
            <a:r>
              <a:rPr lang="en-US" altLang="zh-TW" sz="2400" dirty="0" err="1"/>
              <a:t>autoencoder</a:t>
            </a:r>
            <a:r>
              <a:rPr lang="zh-TW" altLang="en-US" sz="2400" dirty="0"/>
              <a:t>（</a:t>
            </a:r>
            <a:r>
              <a:rPr lang="en-US" altLang="zh-TW" sz="2400" dirty="0"/>
              <a:t>VAE</a:t>
            </a:r>
            <a:r>
              <a:rPr lang="zh-TW" altLang="en-US" sz="2400" dirty="0"/>
              <a:t>），以賦予保留字大於符號和符號大於非保留字的權重。</a:t>
            </a:r>
            <a:endParaRPr lang="en-US" altLang="zh-TW" sz="2400" dirty="0"/>
          </a:p>
          <a:p>
            <a:pPr marL="357188" indent="-357188" algn="just">
              <a:lnSpc>
                <a:spcPct val="110000"/>
              </a:lnSpc>
              <a:spcBef>
                <a:spcPts val="0"/>
              </a:spcBef>
              <a:spcAft>
                <a:spcPts val="0"/>
              </a:spcAft>
              <a:buFont typeface="Wingdings" panose="05000000000000000000" pitchFamily="2" charset="2"/>
              <a:buChar char="l"/>
            </a:pPr>
            <a:r>
              <a:rPr lang="zh-TW" altLang="en-US" sz="2400" dirty="0"/>
              <a:t>將程式碼中的所有保留字、符號和非保留字通過 </a:t>
            </a:r>
            <a:r>
              <a:rPr lang="en-US" altLang="zh-TW" sz="2400" dirty="0"/>
              <a:t>word2vec</a:t>
            </a:r>
            <a:r>
              <a:rPr lang="zh-TW" altLang="en-US" sz="2400" dirty="0"/>
              <a:t>轉換為</a:t>
            </a:r>
            <a:r>
              <a:rPr lang="en-US" altLang="zh-TW" sz="2400" dirty="0"/>
              <a:t>n </a:t>
            </a:r>
            <a:r>
              <a:rPr lang="zh-TW" altLang="en-US" sz="2400" dirty="0"/>
              <a:t>位向量。</a:t>
            </a:r>
            <a:endParaRPr lang="en-US" altLang="zh-TW" sz="2400" dirty="0"/>
          </a:p>
          <a:p>
            <a:pPr marL="357188" indent="-357188" algn="just">
              <a:lnSpc>
                <a:spcPct val="110000"/>
              </a:lnSpc>
              <a:spcBef>
                <a:spcPts val="0"/>
              </a:spcBef>
              <a:spcAft>
                <a:spcPts val="0"/>
              </a:spcAft>
              <a:buFont typeface="Wingdings" panose="05000000000000000000" pitchFamily="2" charset="2"/>
              <a:buChar char="l"/>
            </a:pPr>
            <a:r>
              <a:rPr lang="zh-TW" altLang="en-US" sz="2400" dirty="0"/>
              <a:t>通過 </a:t>
            </a:r>
            <a:r>
              <a:rPr lang="en-US" altLang="zh-TW" sz="2400" dirty="0"/>
              <a:t>VAE </a:t>
            </a:r>
            <a:r>
              <a:rPr lang="zh-TW" altLang="en-US" sz="2400" dirty="0"/>
              <a:t>將權重直接映射到 </a:t>
            </a:r>
            <a:r>
              <a:rPr lang="en-US" altLang="zh-TW" sz="2400" dirty="0"/>
              <a:t>m </a:t>
            </a:r>
            <a:r>
              <a:rPr lang="zh-TW" altLang="en-US" sz="2400" dirty="0"/>
              <a:t>位向量。</a:t>
            </a:r>
            <a:endParaRPr lang="en-US" altLang="zh-TW" sz="2400" dirty="0"/>
          </a:p>
          <a:p>
            <a:pPr marL="357188" indent="-357188" algn="just">
              <a:lnSpc>
                <a:spcPct val="110000"/>
              </a:lnSpc>
              <a:spcBef>
                <a:spcPts val="0"/>
              </a:spcBef>
              <a:spcAft>
                <a:spcPts val="0"/>
              </a:spcAft>
              <a:buFont typeface="Wingdings" panose="05000000000000000000" pitchFamily="2" charset="2"/>
              <a:buChar char="l"/>
            </a:pPr>
            <a:r>
              <a:rPr lang="en-US" altLang="zh-TW" sz="2400" dirty="0"/>
              <a:t>500 </a:t>
            </a:r>
            <a:r>
              <a:rPr lang="zh-TW" altLang="en-US" sz="2400" dirty="0"/>
              <a:t>個是訓練資料，</a:t>
            </a:r>
            <a:r>
              <a:rPr lang="en-US" altLang="zh-TW" sz="2400" dirty="0"/>
              <a:t>40 </a:t>
            </a:r>
            <a:r>
              <a:rPr lang="zh-TW" altLang="en-US" sz="2400" dirty="0"/>
              <a:t>個是驗證資料，</a:t>
            </a:r>
            <a:r>
              <a:rPr lang="en-US" altLang="zh-TW" sz="2400" dirty="0"/>
              <a:t>10 </a:t>
            </a:r>
            <a:r>
              <a:rPr lang="zh-TW" altLang="en-US" sz="2400" dirty="0"/>
              <a:t>個是測試資料。 損失函數是</a:t>
            </a:r>
            <a:r>
              <a:rPr lang="en-US" altLang="zh-TW" sz="2400" dirty="0"/>
              <a:t>MSE</a:t>
            </a:r>
            <a:r>
              <a:rPr lang="zh-TW" altLang="en-US" sz="2400" dirty="0"/>
              <a:t>，激活函數為</a:t>
            </a:r>
            <a:r>
              <a:rPr lang="en-US" altLang="zh-TW" sz="2400" dirty="0" err="1"/>
              <a:t>ReLU</a:t>
            </a:r>
            <a:r>
              <a:rPr lang="zh-TW" altLang="en-US" sz="2400" dirty="0"/>
              <a:t>，優化器是</a:t>
            </a:r>
            <a:r>
              <a:rPr lang="en-US" altLang="zh-TW" sz="2400" dirty="0"/>
              <a:t>Adam</a:t>
            </a:r>
            <a:r>
              <a:rPr lang="zh-TW" altLang="en-US" sz="2400" dirty="0"/>
              <a:t>。</a:t>
            </a:r>
            <a:endParaRPr lang="en-US" altLang="zh-TW" sz="2400" dirty="0"/>
          </a:p>
          <a:p>
            <a:pPr marL="357188" indent="-357188" algn="just">
              <a:lnSpc>
                <a:spcPct val="100000"/>
              </a:lnSpc>
              <a:buFont typeface="Wingdings" panose="05000000000000000000" pitchFamily="2" charset="2"/>
              <a:buChar char="l"/>
            </a:pPr>
            <a:endParaRPr lang="zh-TW" altLang="en-US"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pic>
        <p:nvPicPr>
          <p:cNvPr id="5" name="圖片 4"/>
          <p:cNvPicPr>
            <a:picLocks noChangeAspect="1"/>
          </p:cNvPicPr>
          <p:nvPr/>
        </p:nvPicPr>
        <p:blipFill>
          <a:blip r:embed="rId3"/>
          <a:stretch>
            <a:fillRect/>
          </a:stretch>
        </p:blipFill>
        <p:spPr>
          <a:xfrm>
            <a:off x="4716604" y="1940853"/>
            <a:ext cx="7295268" cy="3984449"/>
          </a:xfrm>
          <a:prstGeom prst="rect">
            <a:avLst/>
          </a:prstGeom>
        </p:spPr>
      </p:pic>
      <p:sp>
        <p:nvSpPr>
          <p:cNvPr id="6" name="矩形 5"/>
          <p:cNvSpPr/>
          <p:nvPr/>
        </p:nvSpPr>
        <p:spPr>
          <a:xfrm>
            <a:off x="6926569" y="5944131"/>
            <a:ext cx="3826689"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13.</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variational</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autoencoder</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架構</a:t>
            </a:r>
          </a:p>
        </p:txBody>
      </p:sp>
    </p:spTree>
    <p:extLst>
      <p:ext uri="{BB962C8B-B14F-4D97-AF65-F5344CB8AC3E}">
        <p14:creationId xmlns:p14="http://schemas.microsoft.com/office/powerpoint/2010/main" val="954972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Variational</a:t>
            </a:r>
            <a:r>
              <a:rPr lang="en-US" altLang="zh-TW" dirty="0"/>
              <a:t> </a:t>
            </a:r>
            <a:r>
              <a:rPr lang="en-US" altLang="zh-TW" dirty="0" err="1"/>
              <a:t>simhash</a:t>
            </a:r>
            <a:r>
              <a:rPr lang="en-US" altLang="zh-TW" dirty="0"/>
              <a:t> </a:t>
            </a:r>
            <a:r>
              <a:rPr lang="zh-TW" altLang="en-US" dirty="0"/>
              <a:t>演算法</a:t>
            </a:r>
            <a:r>
              <a:rPr lang="en-US" altLang="zh-TW" dirty="0"/>
              <a:t>(VSH)</a:t>
            </a:r>
            <a:r>
              <a:rPr lang="zh-TW" altLang="en-US" dirty="0"/>
              <a:t> </a:t>
            </a:r>
            <a:r>
              <a:rPr lang="en-US" altLang="zh-TW" dirty="0"/>
              <a:t>(cont.)</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fontScale="85000" lnSpcReduction="10000"/>
              </a:bodyPr>
              <a:lstStyle/>
              <a:p>
                <a:pPr marL="357188" indent="-357188" algn="just">
                  <a:spcAft>
                    <a:spcPts val="0"/>
                  </a:spcAft>
                  <a:buFont typeface="Wingdings" panose="05000000000000000000" pitchFamily="2" charset="2"/>
                  <a:buChar char="l"/>
                  <a:tabLst>
                    <a:tab pos="2610485" algn="ctr"/>
                    <a:tab pos="5220970" algn="r"/>
                  </a:tabLst>
                </a:pPr>
                <a:r>
                  <a:rPr lang="zh-TW" altLang="en-US" sz="2600" kern="100" dirty="0"/>
                  <a:t>藉由</a:t>
                </a:r>
                <a:r>
                  <a:rPr lang="en-US" altLang="zh-TW" sz="2600" kern="100" dirty="0"/>
                  <a:t>VAE</a:t>
                </a:r>
                <a:r>
                  <a:rPr lang="zh-TW" altLang="en-US" sz="2600" kern="100" dirty="0"/>
                  <a:t>，將向量減少到 </a:t>
                </a:r>
                <a:r>
                  <a:rPr lang="en-US" altLang="zh-TW" sz="2600" kern="100" dirty="0"/>
                  <a:t>3 </a:t>
                </a:r>
                <a:r>
                  <a:rPr lang="zh-TW" altLang="en-US" sz="2600" kern="100" dirty="0"/>
                  <a:t>維後，將數據代入</a:t>
                </a:r>
                <a:r>
                  <a:rPr lang="en-US" altLang="zh-TW" sz="2600" kern="100" dirty="0" err="1"/>
                  <a:t>Eq</a:t>
                </a:r>
                <a:r>
                  <a:rPr lang="en-US" altLang="zh-TW" sz="2600" kern="100" dirty="0"/>
                  <a:t> (1)</a:t>
                </a:r>
                <a:r>
                  <a:rPr lang="zh-TW" altLang="en-US" sz="2600" kern="100" dirty="0"/>
                  <a:t>。 即可獲得權重值。 其中 </a:t>
                </a:r>
                <a:r>
                  <a:rPr lang="en-US" altLang="zh-TW" sz="2600" i="1" kern="100" dirty="0" err="1"/>
                  <a:t>i</a:t>
                </a:r>
                <a:r>
                  <a:rPr lang="en-US" altLang="zh-TW" sz="2600" i="1" kern="100" dirty="0"/>
                  <a:t> </a:t>
                </a:r>
                <a:r>
                  <a:rPr lang="zh-TW" altLang="en-US" sz="2600" kern="100" dirty="0"/>
                  <a:t>是隱藏層的神經元個數，</a:t>
                </a:r>
                <a14:m>
                  <m:oMath xmlns:m="http://schemas.openxmlformats.org/officeDocument/2006/math">
                    <m:sSub>
                      <m:sSubPr>
                        <m:ctrlPr>
                          <a:rPr lang="zh-TW" altLang="zh-TW" sz="2600" i="1" kern="100">
                            <a:latin typeface="Cambria Math" panose="02040503050406030204" pitchFamily="18" charset="0"/>
                            <a:ea typeface="Cambria Math" panose="02040503050406030204" pitchFamily="18" charset="0"/>
                            <a:cs typeface="Cambria Math" panose="02040503050406030204" pitchFamily="18" charset="0"/>
                          </a:rPr>
                        </m:ctrlPr>
                      </m:sSubPr>
                      <m:e>
                        <m:r>
                          <a:rPr lang="en-US" altLang="zh-TW" sz="2600" i="1" kern="100">
                            <a:latin typeface="Cambria Math" panose="02040503050406030204" pitchFamily="18" charset="0"/>
                            <a:ea typeface="Cambria Math" panose="02040503050406030204" pitchFamily="18" charset="0"/>
                            <a:cs typeface="Cambria Math" panose="02040503050406030204" pitchFamily="18" charset="0"/>
                          </a:rPr>
                          <m:t>𝑥</m:t>
                        </m:r>
                      </m:e>
                      <m:sub>
                        <m:r>
                          <a:rPr lang="en-US" altLang="zh-TW" sz="2600" i="1" kern="100">
                            <a:latin typeface="Cambria Math" panose="02040503050406030204" pitchFamily="18" charset="0"/>
                            <a:ea typeface="Cambria Math" panose="02040503050406030204" pitchFamily="18" charset="0"/>
                            <a:cs typeface="Cambria Math" panose="02040503050406030204" pitchFamily="18" charset="0"/>
                          </a:rPr>
                          <m:t>𝑖</m:t>
                        </m:r>
                      </m:sub>
                    </m:sSub>
                  </m:oMath>
                </a14:m>
                <a:r>
                  <a:rPr lang="zh-TW" altLang="en-US" sz="2600" kern="100" dirty="0"/>
                  <a:t>代表第 </a:t>
                </a:r>
                <a:r>
                  <a:rPr lang="en-US" altLang="zh-TW" sz="2600" i="1" kern="100" dirty="0" err="1"/>
                  <a:t>i</a:t>
                </a:r>
                <a:r>
                  <a:rPr lang="en-US" altLang="zh-TW" sz="2600" i="1" kern="100" dirty="0"/>
                  <a:t> </a:t>
                </a:r>
                <a:r>
                  <a:rPr lang="zh-TW" altLang="en-US" sz="2600" kern="100" dirty="0"/>
                  <a:t>個神經元的值，</a:t>
                </a:r>
                <a:r>
                  <a:rPr lang="en-US" altLang="zh-TW" sz="2600" kern="100" dirty="0">
                    <a:cs typeface="Cambria Math" panose="02040503050406030204" pitchFamily="18" charset="0"/>
                  </a:rPr>
                  <a:t> </a:t>
                </a:r>
                <a14:m>
                  <m:oMath xmlns:m="http://schemas.openxmlformats.org/officeDocument/2006/math">
                    <m:r>
                      <a:rPr lang="en-US" altLang="zh-TW" sz="2600" i="1" kern="100">
                        <a:latin typeface="Cambria Math" panose="02040503050406030204" pitchFamily="18" charset="0"/>
                        <a:cs typeface="Cambria Math" panose="02040503050406030204" pitchFamily="18" charset="0"/>
                      </a:rPr>
                      <m:t>𝑊</m:t>
                    </m:r>
                  </m:oMath>
                </a14:m>
                <a:r>
                  <a:rPr lang="zh-TW" altLang="en-US" sz="2600" kern="100" dirty="0"/>
                  <a:t>代表權重值。</a:t>
                </a:r>
                <a:endParaRPr lang="en-US" altLang="zh-TW" sz="2600" kern="100" dirty="0"/>
              </a:p>
              <a:p>
                <a:pPr marL="357188" indent="-357188" algn="just">
                  <a:spcAft>
                    <a:spcPts val="0"/>
                  </a:spcAft>
                  <a:buFont typeface="Wingdings" panose="05000000000000000000" pitchFamily="2" charset="2"/>
                  <a:buChar char="l"/>
                  <a:tabLst>
                    <a:tab pos="2610485" algn="ctr"/>
                    <a:tab pos="5220970" algn="r"/>
                  </a:tabLst>
                </a:pPr>
                <a:endParaRPr lang="en-US" altLang="zh-TW" sz="2600" kern="100" dirty="0"/>
              </a:p>
              <a:p>
                <a:pPr marL="201168" lvl="1" indent="0">
                  <a:spcAft>
                    <a:spcPts val="0"/>
                  </a:spcAft>
                  <a:buNone/>
                  <a:tabLst>
                    <a:tab pos="4398963" algn="ctr"/>
                    <a:tab pos="10048875" algn="r"/>
                  </a:tabLst>
                </a:pPr>
                <a:r>
                  <a:rPr lang="en-US" altLang="zh-TW" sz="2400" kern="100" dirty="0"/>
                  <a:t>	</a:t>
                </a:r>
                <a14:m>
                  <m:oMath xmlns:m="http://schemas.openxmlformats.org/officeDocument/2006/math">
                    <m:r>
                      <a:rPr lang="en-US" altLang="zh-TW" sz="2600" i="1" kern="100">
                        <a:latin typeface="Cambria Math" panose="02040503050406030204" pitchFamily="18" charset="0"/>
                        <a:cs typeface="Cambria Math" panose="02040503050406030204" pitchFamily="18" charset="0"/>
                      </a:rPr>
                      <m:t>𝑊</m:t>
                    </m:r>
                    <m:r>
                      <a:rPr lang="en-US" altLang="zh-TW" sz="2600" kern="100">
                        <a:latin typeface="Cambria Math" panose="02040503050406030204" pitchFamily="18" charset="0"/>
                        <a:cs typeface="Cambria Math" panose="02040503050406030204" pitchFamily="18" charset="0"/>
                      </a:rPr>
                      <m:t>=</m:t>
                    </m:r>
                    <m:sSup>
                      <m:sSupPr>
                        <m:ctrlPr>
                          <a:rPr lang="zh-TW" altLang="zh-TW" sz="2600" i="1" kern="100">
                            <a:latin typeface="Cambria Math" panose="02040503050406030204" pitchFamily="18" charset="0"/>
                            <a:ea typeface="Cambria Math" panose="02040503050406030204" pitchFamily="18" charset="0"/>
                            <a:cs typeface="Cambria Math" panose="02040503050406030204" pitchFamily="18" charset="0"/>
                          </a:rPr>
                        </m:ctrlPr>
                      </m:sSupPr>
                      <m:e>
                        <m:d>
                          <m:dPr>
                            <m:ctrlPr>
                              <a:rPr lang="zh-TW" altLang="zh-TW" sz="2600" i="1" kern="100">
                                <a:latin typeface="Cambria Math" panose="02040503050406030204" pitchFamily="18" charset="0"/>
                                <a:ea typeface="Cambria Math" panose="02040503050406030204" pitchFamily="18" charset="0"/>
                                <a:cs typeface="Cambria Math" panose="02040503050406030204" pitchFamily="18" charset="0"/>
                              </a:rPr>
                            </m:ctrlPr>
                          </m:dPr>
                          <m:e>
                            <m:nary>
                              <m:naryPr>
                                <m:chr m:val="∑"/>
                                <m:limLoc m:val="undOvr"/>
                                <m:ctrlPr>
                                  <a:rPr lang="zh-TW" altLang="zh-TW" sz="2600" i="1" kern="100">
                                    <a:latin typeface="Cambria Math" panose="02040503050406030204" pitchFamily="18" charset="0"/>
                                    <a:ea typeface="Cambria Math" panose="02040503050406030204" pitchFamily="18" charset="0"/>
                                    <a:cs typeface="Cambria Math" panose="02040503050406030204" pitchFamily="18" charset="0"/>
                                  </a:rPr>
                                </m:ctrlPr>
                              </m:naryPr>
                              <m:sub>
                                <m:r>
                                  <a:rPr lang="en-US" altLang="zh-TW" sz="2600" i="1" kern="100">
                                    <a:latin typeface="Cambria Math" panose="02040503050406030204" pitchFamily="18" charset="0"/>
                                    <a:ea typeface="Cambria Math" panose="02040503050406030204" pitchFamily="18" charset="0"/>
                                    <a:cs typeface="Cambria Math" panose="02040503050406030204" pitchFamily="18" charset="0"/>
                                  </a:rPr>
                                  <m:t>𝑖</m:t>
                                </m:r>
                                <m:r>
                                  <a:rPr lang="en-US" altLang="zh-TW" sz="2600" i="1" kern="100">
                                    <a:latin typeface="Cambria Math" panose="02040503050406030204" pitchFamily="18" charset="0"/>
                                    <a:ea typeface="Cambria Math" panose="02040503050406030204" pitchFamily="18" charset="0"/>
                                    <a:cs typeface="Cambria Math" panose="02040503050406030204" pitchFamily="18" charset="0"/>
                                  </a:rPr>
                                  <m:t>=1</m:t>
                                </m:r>
                              </m:sub>
                              <m:sup>
                                <m:r>
                                  <a:rPr lang="en-US" altLang="zh-TW" sz="2600" i="1" kern="100">
                                    <a:latin typeface="Cambria Math" panose="02040503050406030204" pitchFamily="18" charset="0"/>
                                    <a:ea typeface="Cambria Math" panose="02040503050406030204" pitchFamily="18" charset="0"/>
                                    <a:cs typeface="Cambria Math" panose="02040503050406030204" pitchFamily="18" charset="0"/>
                                  </a:rPr>
                                  <m:t>𝑛</m:t>
                                </m:r>
                              </m:sup>
                              <m:e>
                                <m:sSub>
                                  <m:sSubPr>
                                    <m:ctrlPr>
                                      <a:rPr lang="zh-TW" altLang="zh-TW" sz="2600" i="1" kern="100">
                                        <a:latin typeface="Cambria Math" panose="02040503050406030204" pitchFamily="18" charset="0"/>
                                        <a:ea typeface="Cambria Math" panose="02040503050406030204" pitchFamily="18" charset="0"/>
                                        <a:cs typeface="Cambria Math" panose="02040503050406030204" pitchFamily="18" charset="0"/>
                                      </a:rPr>
                                    </m:ctrlPr>
                                  </m:sSubPr>
                                  <m:e>
                                    <m:r>
                                      <a:rPr lang="en-US" altLang="zh-TW" sz="2600" i="1" kern="100">
                                        <a:latin typeface="Cambria Math" panose="02040503050406030204" pitchFamily="18" charset="0"/>
                                        <a:ea typeface="Cambria Math" panose="02040503050406030204" pitchFamily="18" charset="0"/>
                                        <a:cs typeface="Cambria Math" panose="02040503050406030204" pitchFamily="18" charset="0"/>
                                      </a:rPr>
                                      <m:t>𝑥</m:t>
                                    </m:r>
                                  </m:e>
                                  <m:sub>
                                    <m:r>
                                      <a:rPr lang="en-US" altLang="zh-TW" sz="2600" i="1" kern="100">
                                        <a:latin typeface="Cambria Math" panose="02040503050406030204" pitchFamily="18" charset="0"/>
                                        <a:ea typeface="Cambria Math" panose="02040503050406030204" pitchFamily="18" charset="0"/>
                                        <a:cs typeface="Cambria Math" panose="02040503050406030204" pitchFamily="18" charset="0"/>
                                      </a:rPr>
                                      <m:t>𝑖</m:t>
                                    </m:r>
                                  </m:sub>
                                </m:sSub>
                              </m:e>
                            </m:nary>
                          </m:e>
                        </m:d>
                      </m:e>
                      <m:sup>
                        <m:f>
                          <m:fPr>
                            <m:ctrlPr>
                              <a:rPr lang="zh-TW" altLang="zh-TW" sz="2600" i="1" kern="100">
                                <a:latin typeface="Cambria Math" panose="02040503050406030204" pitchFamily="18" charset="0"/>
                                <a:ea typeface="Cambria Math" panose="02040503050406030204" pitchFamily="18" charset="0"/>
                                <a:cs typeface="Cambria Math" panose="02040503050406030204" pitchFamily="18" charset="0"/>
                              </a:rPr>
                            </m:ctrlPr>
                          </m:fPr>
                          <m:num>
                            <m:r>
                              <a:rPr lang="en-US" altLang="zh-TW" sz="2600" i="1" kern="100">
                                <a:latin typeface="Cambria Math" panose="02040503050406030204" pitchFamily="18" charset="0"/>
                                <a:ea typeface="Cambria Math" panose="02040503050406030204" pitchFamily="18" charset="0"/>
                                <a:cs typeface="Cambria Math" panose="02040503050406030204" pitchFamily="18" charset="0"/>
                              </a:rPr>
                              <m:t>1</m:t>
                            </m:r>
                          </m:num>
                          <m:den>
                            <m:r>
                              <a:rPr lang="en-US" altLang="zh-TW" sz="2600" i="1" kern="100">
                                <a:latin typeface="Cambria Math" panose="02040503050406030204" pitchFamily="18" charset="0"/>
                                <a:ea typeface="Cambria Math" panose="02040503050406030204" pitchFamily="18" charset="0"/>
                                <a:cs typeface="Cambria Math" panose="02040503050406030204" pitchFamily="18" charset="0"/>
                              </a:rPr>
                              <m:t>2</m:t>
                            </m:r>
                          </m:den>
                        </m:f>
                      </m:sup>
                    </m:sSup>
                  </m:oMath>
                </a14:m>
                <a:r>
                  <a:rPr lang="en-US" altLang="zh-TW" sz="2600" kern="100" dirty="0"/>
                  <a:t>	(1)</a:t>
                </a:r>
                <a:endParaRPr lang="zh-TW" altLang="zh-TW" sz="2600" kern="100" dirty="0">
                  <a:ea typeface="新細明體" panose="02020500000000000000" pitchFamily="18" charset="-120"/>
                </a:endParaRPr>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1576" r="-1697"/>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2294941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Piecewise longest common subsequence (PLCS)</a:t>
            </a:r>
            <a:r>
              <a:rPr lang="zh-TW" altLang="en-US" dirty="0"/>
              <a:t> 演算法</a:t>
            </a:r>
          </a:p>
        </p:txBody>
      </p:sp>
      <p:sp>
        <p:nvSpPr>
          <p:cNvPr id="3" name="內容版面配置區 2"/>
          <p:cNvSpPr>
            <a:spLocks noGrp="1"/>
          </p:cNvSpPr>
          <p:nvPr>
            <p:ph idx="1"/>
          </p:nvPr>
        </p:nvSpPr>
        <p:spPr>
          <a:xfrm>
            <a:off x="133719" y="1737360"/>
            <a:ext cx="4703752" cy="4584284"/>
          </a:xfrm>
        </p:spPr>
        <p:txBody>
          <a:bodyPr>
            <a:normAutofit lnSpcReduction="10000"/>
          </a:bodyPr>
          <a:lstStyle/>
          <a:p>
            <a:pPr marL="357188" indent="-357188" algn="dist">
              <a:lnSpc>
                <a:spcPct val="110000"/>
              </a:lnSpc>
              <a:spcBef>
                <a:spcPts val="0"/>
              </a:spcBef>
              <a:spcAft>
                <a:spcPts val="0"/>
              </a:spcAft>
              <a:buFont typeface="Wingdings" panose="05000000000000000000" pitchFamily="2" charset="2"/>
              <a:buChar char="l"/>
            </a:pPr>
            <a:r>
              <a:rPr lang="zh-TW" altLang="en-US" sz="2400" dirty="0"/>
              <a:t>本研究提出了一種新的有效的</a:t>
            </a:r>
            <a:r>
              <a:rPr lang="en-US" altLang="zh-TW" sz="2400" dirty="0"/>
              <a:t>LCS</a:t>
            </a:r>
            <a:r>
              <a:rPr lang="zh-TW" altLang="en-US" sz="2400" dirty="0"/>
              <a:t>方法來快速檢查多媒體信息的一致性。將每個程式的執行結果轉換為一串</a:t>
            </a:r>
            <a:r>
              <a:rPr lang="en-US" altLang="zh-TW" sz="2400" dirty="0"/>
              <a:t>ASCII code </a:t>
            </a:r>
            <a:r>
              <a:rPr lang="zh-TW" altLang="en-US" sz="2400" dirty="0"/>
              <a:t>或</a:t>
            </a:r>
            <a:r>
              <a:rPr lang="en-US" altLang="zh-TW" sz="2400" dirty="0"/>
              <a:t> binary code</a:t>
            </a:r>
            <a:r>
              <a:rPr lang="zh-TW" altLang="en-US" sz="2400" dirty="0"/>
              <a:t>後，再使用</a:t>
            </a:r>
            <a:r>
              <a:rPr lang="en-US" altLang="zh-TW" sz="2400" dirty="0"/>
              <a:t>LCS</a:t>
            </a:r>
            <a:r>
              <a:rPr lang="zh-TW" altLang="en-US" sz="2400" dirty="0"/>
              <a:t>進行計算。本研究發現，當一串</a:t>
            </a:r>
            <a:r>
              <a:rPr lang="en-US" altLang="zh-TW" sz="2400" dirty="0"/>
              <a:t>ASCII code </a:t>
            </a:r>
            <a:r>
              <a:rPr lang="zh-TW" altLang="en-US" sz="2400" dirty="0"/>
              <a:t>或 </a:t>
            </a:r>
            <a:r>
              <a:rPr lang="en-US" altLang="zh-TW" sz="2400" dirty="0"/>
              <a:t>binary code</a:t>
            </a:r>
            <a:r>
              <a:rPr lang="zh-TW" altLang="en-US" sz="2400" dirty="0"/>
              <a:t>的長度很長時，完成一致性檢查需要很長時間，因此本研究提出了一種改進的 </a:t>
            </a:r>
            <a:r>
              <a:rPr lang="en-US" altLang="zh-TW" sz="2400" dirty="0"/>
              <a:t>LCS </a:t>
            </a:r>
            <a:r>
              <a:rPr lang="zh-TW" altLang="en-US" sz="2400" dirty="0"/>
              <a:t>演算法，稱為</a:t>
            </a:r>
            <a:r>
              <a:rPr lang="en-US" altLang="zh-TW" sz="2400" dirty="0"/>
              <a:t>piecewise longest common subsequence (PLCS)</a:t>
            </a:r>
            <a:r>
              <a:rPr lang="zh-TW" altLang="en-US" sz="2400" dirty="0"/>
              <a:t>。</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pic>
        <p:nvPicPr>
          <p:cNvPr id="5" name="圖片 4"/>
          <p:cNvPicPr>
            <a:picLocks noChangeAspect="1"/>
          </p:cNvPicPr>
          <p:nvPr/>
        </p:nvPicPr>
        <p:blipFill>
          <a:blip r:embed="rId3"/>
          <a:stretch>
            <a:fillRect/>
          </a:stretch>
        </p:blipFill>
        <p:spPr>
          <a:xfrm>
            <a:off x="4955458" y="2217491"/>
            <a:ext cx="7102823" cy="3465553"/>
          </a:xfrm>
          <a:prstGeom prst="rect">
            <a:avLst/>
          </a:prstGeom>
        </p:spPr>
      </p:pic>
      <p:sp>
        <p:nvSpPr>
          <p:cNvPr id="6" name="矩形 5"/>
          <p:cNvSpPr/>
          <p:nvPr/>
        </p:nvSpPr>
        <p:spPr>
          <a:xfrm>
            <a:off x="7919181" y="5952312"/>
            <a:ext cx="2435282"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14.</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PLCS</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演算法</a:t>
            </a:r>
          </a:p>
        </p:txBody>
      </p:sp>
    </p:spTree>
    <p:extLst>
      <p:ext uri="{BB962C8B-B14F-4D97-AF65-F5344CB8AC3E}">
        <p14:creationId xmlns:p14="http://schemas.microsoft.com/office/powerpoint/2010/main" val="933340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Piecewise longest common subsequence (PLCS)</a:t>
            </a:r>
            <a:r>
              <a:rPr lang="zh-TW" altLang="en-US" dirty="0"/>
              <a:t> 演算法 </a:t>
            </a:r>
            <a:r>
              <a:rPr lang="en-US" altLang="zh-TW" dirty="0"/>
              <a:t>(cont.)</a:t>
            </a:r>
            <a:endParaRPr lang="zh-TW" altLang="en-US" dirty="0"/>
          </a:p>
        </p:txBody>
      </p:sp>
      <p:sp>
        <p:nvSpPr>
          <p:cNvPr id="3" name="內容版面配置區 2"/>
          <p:cNvSpPr>
            <a:spLocks noGrp="1"/>
          </p:cNvSpPr>
          <p:nvPr>
            <p:ph idx="1"/>
          </p:nvPr>
        </p:nvSpPr>
        <p:spPr>
          <a:xfrm>
            <a:off x="1097279" y="1845734"/>
            <a:ext cx="10260532" cy="4170056"/>
          </a:xfrm>
        </p:spPr>
        <p:txBody>
          <a:bodyPr>
            <a:normAutofit/>
          </a:bodyPr>
          <a:lstStyle/>
          <a:p>
            <a:pPr marL="355600" indent="-355600" algn="just">
              <a:lnSpc>
                <a:spcPct val="100000"/>
              </a:lnSpc>
              <a:buFont typeface="Wingdings" panose="05000000000000000000" pitchFamily="2" charset="2"/>
              <a:buChar char="l"/>
            </a:pPr>
            <a:r>
              <a:rPr lang="zh-TW" altLang="en-US" sz="2400" dirty="0"/>
              <a:t>採用具有 </a:t>
            </a:r>
            <a:r>
              <a:rPr lang="en-US" altLang="zh-TW" sz="2400" dirty="0" err="1"/>
              <a:t>softmax</a:t>
            </a:r>
            <a:r>
              <a:rPr lang="en-US" altLang="zh-TW" sz="2400" dirty="0"/>
              <a:t> </a:t>
            </a:r>
            <a:r>
              <a:rPr lang="zh-TW" altLang="en-US" sz="2400" dirty="0"/>
              <a:t>函數的深度神經網路 </a:t>
            </a:r>
            <a:r>
              <a:rPr lang="en-US" altLang="zh-TW" sz="2400" dirty="0"/>
              <a:t>(DNN) </a:t>
            </a:r>
            <a:r>
              <a:rPr lang="zh-TW" altLang="en-US" sz="2400" dirty="0"/>
              <a:t>模型來預測分段的長度。</a:t>
            </a:r>
            <a:endParaRPr lang="en-US" altLang="zh-TW" sz="2400" dirty="0"/>
          </a:p>
          <a:p>
            <a:pPr marL="355600" indent="-355600" algn="just">
              <a:lnSpc>
                <a:spcPct val="100000"/>
              </a:lnSpc>
              <a:buFont typeface="Wingdings" panose="05000000000000000000" pitchFamily="2" charset="2"/>
              <a:buChar char="l"/>
            </a:pPr>
            <a:r>
              <a:rPr lang="en-US" altLang="zh-TW" sz="2400" dirty="0">
                <a:solidFill>
                  <a:srgbClr val="000000"/>
                </a:solidFill>
              </a:rPr>
              <a:t>O</a:t>
            </a:r>
            <a:r>
              <a:rPr lang="en-US" altLang="zh-TW" sz="2400" baseline="-25000" dirty="0">
                <a:solidFill>
                  <a:srgbClr val="000000"/>
                </a:solidFill>
              </a:rPr>
              <a:t>1</a:t>
            </a:r>
            <a:r>
              <a:rPr lang="en-US" altLang="zh-TW" sz="2400" dirty="0">
                <a:ea typeface="SimSun" panose="02010600030101010101" pitchFamily="2" charset="-122"/>
              </a:rPr>
              <a:t> </a:t>
            </a:r>
            <a:r>
              <a:rPr lang="zh-TW" altLang="en-US" sz="2400" dirty="0">
                <a:latin typeface="標楷體" panose="03000509000000000000" pitchFamily="65" charset="-120"/>
              </a:rPr>
              <a:t>到</a:t>
            </a:r>
            <a:r>
              <a:rPr lang="en-US" altLang="zh-TW" sz="2400" dirty="0">
                <a:ea typeface="SimSun" panose="02010600030101010101" pitchFamily="2" charset="-122"/>
              </a:rPr>
              <a:t> </a:t>
            </a:r>
            <a:r>
              <a:rPr lang="en-US" altLang="zh-TW" sz="2400" dirty="0">
                <a:solidFill>
                  <a:srgbClr val="000000"/>
                </a:solidFill>
              </a:rPr>
              <a:t>O</a:t>
            </a:r>
            <a:r>
              <a:rPr lang="en-US" altLang="zh-TW" sz="2400" baseline="-25000" dirty="0">
                <a:solidFill>
                  <a:srgbClr val="000000"/>
                </a:solidFill>
              </a:rPr>
              <a:t>5</a:t>
            </a:r>
            <a:r>
              <a:rPr lang="zh-TW" altLang="en-US" sz="2400" dirty="0"/>
              <a:t>的符號表示段的不同長度。</a:t>
            </a:r>
            <a:endParaRPr lang="en-US" altLang="zh-TW" sz="2400" dirty="0"/>
          </a:p>
          <a:p>
            <a:pPr marL="355600" indent="-355600" algn="just">
              <a:lnSpc>
                <a:spcPct val="100000"/>
              </a:lnSpc>
              <a:buFont typeface="Wingdings" panose="05000000000000000000" pitchFamily="2" charset="2"/>
              <a:buChar char="l"/>
            </a:pPr>
            <a:r>
              <a:rPr lang="zh-TW" altLang="en-US" sz="2400" dirty="0"/>
              <a:t>輸入層包含三部分：特徵和信號的長度和寬度。</a:t>
            </a:r>
            <a:endParaRPr lang="en-US" altLang="zh-TW" sz="2400" dirty="0"/>
          </a:p>
          <a:p>
            <a:pPr marL="355600" indent="-355600" algn="just">
              <a:lnSpc>
                <a:spcPct val="100000"/>
              </a:lnSpc>
              <a:buFont typeface="Wingdings" panose="05000000000000000000" pitchFamily="2" charset="2"/>
              <a:buChar char="l"/>
            </a:pPr>
            <a:r>
              <a:rPr lang="zh-TW" altLang="en-US" sz="2400" dirty="0"/>
              <a:t>損失函數是誤差平方和（</a:t>
            </a:r>
            <a:r>
              <a:rPr lang="en-US" altLang="zh-TW" sz="2400" dirty="0"/>
              <a:t>SSE</a:t>
            </a:r>
            <a:r>
              <a:rPr lang="zh-TW" altLang="en-US" sz="2400" dirty="0"/>
              <a:t>），激活函數是整流線性單元（</a:t>
            </a:r>
            <a:r>
              <a:rPr lang="en-US" altLang="zh-TW" sz="2400" dirty="0" err="1"/>
              <a:t>ReLU</a:t>
            </a:r>
            <a:r>
              <a:rPr lang="zh-TW" altLang="en-US" sz="2400" dirty="0"/>
              <a:t>），優化器是自適應梯度（</a:t>
            </a:r>
            <a:r>
              <a:rPr lang="en-US" altLang="zh-TW" sz="2400" dirty="0" err="1"/>
              <a:t>AdaGrad</a:t>
            </a:r>
            <a:r>
              <a:rPr lang="zh-TW" altLang="en-US" sz="2400" dirty="0"/>
              <a:t>）。</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657431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Piecewise longest common subsequence (PLCS)</a:t>
            </a:r>
            <a:r>
              <a:rPr lang="zh-TW" altLang="en-US" dirty="0"/>
              <a:t> 演算法 </a:t>
            </a:r>
            <a:r>
              <a:rPr lang="en-US" altLang="zh-TW" dirty="0"/>
              <a:t>(cont.)</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pic>
        <p:nvPicPr>
          <p:cNvPr id="5" name="內容版面配置區 4"/>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720645" y="1612490"/>
            <a:ext cx="8922451" cy="4312779"/>
          </a:xfrm>
          <a:prstGeom prst="rect">
            <a:avLst/>
          </a:prstGeom>
          <a:noFill/>
        </p:spPr>
      </p:pic>
      <p:sp>
        <p:nvSpPr>
          <p:cNvPr id="6" name="矩形 5"/>
          <p:cNvSpPr/>
          <p:nvPr/>
        </p:nvSpPr>
        <p:spPr>
          <a:xfrm>
            <a:off x="5217778" y="5925269"/>
            <a:ext cx="2153154"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15.</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DNN</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架構</a:t>
            </a:r>
          </a:p>
        </p:txBody>
      </p:sp>
    </p:spTree>
    <p:extLst>
      <p:ext uri="{BB962C8B-B14F-4D97-AF65-F5344CB8AC3E}">
        <p14:creationId xmlns:p14="http://schemas.microsoft.com/office/powerpoint/2010/main" val="1947155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 </a:t>
            </a:r>
            <a:r>
              <a:rPr lang="en-US" altLang="zh-TW" dirty="0"/>
              <a:t>Graphical User Interface</a:t>
            </a:r>
            <a:endParaRPr lang="zh-TW" altLang="en-US" dirty="0"/>
          </a:p>
        </p:txBody>
      </p:sp>
      <p:sp>
        <p:nvSpPr>
          <p:cNvPr id="3" name="內容版面配置區 2"/>
          <p:cNvSpPr>
            <a:spLocks noGrp="1"/>
          </p:cNvSpPr>
          <p:nvPr>
            <p:ph idx="1"/>
          </p:nvPr>
        </p:nvSpPr>
        <p:spPr>
          <a:xfrm>
            <a:off x="143550" y="1737360"/>
            <a:ext cx="3317405" cy="4447130"/>
          </a:xfrm>
        </p:spPr>
        <p:txBody>
          <a:bodyPr>
            <a:normAutofit/>
          </a:bodyPr>
          <a:lstStyle/>
          <a:p>
            <a:pPr marL="355600" indent="-355600" algn="just">
              <a:lnSpc>
                <a:spcPct val="100000"/>
              </a:lnSpc>
              <a:spcBef>
                <a:spcPts val="0"/>
              </a:spcBef>
              <a:spcAft>
                <a:spcPts val="0"/>
              </a:spcAft>
              <a:buFont typeface="Wingdings" panose="05000000000000000000" pitchFamily="2" charset="2"/>
              <a:buChar char="l"/>
            </a:pPr>
            <a:r>
              <a:rPr lang="zh-TW" altLang="en-US" sz="2200" dirty="0"/>
              <a:t>本研究使用</a:t>
            </a:r>
            <a:r>
              <a:rPr lang="en-US" altLang="zh-TW" sz="2200" dirty="0"/>
              <a:t>PyQt5</a:t>
            </a:r>
            <a:r>
              <a:rPr lang="zh-TW" altLang="en-US" sz="2200" dirty="0"/>
              <a:t>搭建程式碼轉換模型介面。在</a:t>
            </a:r>
            <a:r>
              <a:rPr lang="en-US" altLang="zh-TW" sz="2200" dirty="0">
                <a:solidFill>
                  <a:prstClr val="black"/>
                </a:solidFill>
                <a:cs typeface="Times New Roman" panose="02020603050405020304" pitchFamily="18" charset="0"/>
              </a:rPr>
              <a:t>Figure </a:t>
            </a:r>
            <a:r>
              <a:rPr lang="en-US" altLang="zh-TW" sz="2200" dirty="0"/>
              <a:t>16</a:t>
            </a:r>
            <a:r>
              <a:rPr lang="zh-TW" altLang="en-US" sz="2200" dirty="0"/>
              <a:t>中可以看出分為</a:t>
            </a:r>
            <a:r>
              <a:rPr lang="en-US" altLang="zh-TW" sz="2200" dirty="0"/>
              <a:t>3</a:t>
            </a:r>
            <a:r>
              <a:rPr lang="zh-TW" altLang="en-US" sz="2200" dirty="0"/>
              <a:t>個區塊，分別是</a:t>
            </a:r>
            <a:r>
              <a:rPr lang="en-US" altLang="zh-TW" sz="2200" dirty="0"/>
              <a:t>Keyword Input</a:t>
            </a:r>
            <a:r>
              <a:rPr lang="zh-TW" altLang="en-US" sz="2200" dirty="0"/>
              <a:t>、</a:t>
            </a:r>
            <a:r>
              <a:rPr lang="en-US" altLang="zh-TW" sz="2200" dirty="0"/>
              <a:t>Code Transformation</a:t>
            </a:r>
            <a:r>
              <a:rPr lang="zh-TW" altLang="en-US" sz="2200" dirty="0"/>
              <a:t>和</a:t>
            </a:r>
            <a:r>
              <a:rPr lang="en-US" altLang="zh-TW" sz="2200" dirty="0"/>
              <a:t>Check</a:t>
            </a:r>
            <a:r>
              <a:rPr lang="zh-TW" altLang="en-US" sz="2200" dirty="0"/>
              <a:t>。</a:t>
            </a:r>
            <a:endParaRPr lang="en-US" altLang="zh-TW" sz="2200" dirty="0"/>
          </a:p>
          <a:p>
            <a:pPr marL="355600" indent="-355600" algn="just">
              <a:buFont typeface="Wingdings" panose="05000000000000000000" pitchFamily="2" charset="2"/>
              <a:buChar char="l"/>
            </a:pP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pic>
        <p:nvPicPr>
          <p:cNvPr id="5" name="圖片 4"/>
          <p:cNvPicPr>
            <a:picLocks noChangeAspect="1"/>
          </p:cNvPicPr>
          <p:nvPr/>
        </p:nvPicPr>
        <p:blipFill>
          <a:blip r:embed="rId3"/>
          <a:stretch>
            <a:fillRect/>
          </a:stretch>
        </p:blipFill>
        <p:spPr>
          <a:xfrm>
            <a:off x="4262907" y="1753094"/>
            <a:ext cx="7342865" cy="4241367"/>
          </a:xfrm>
          <a:prstGeom prst="rect">
            <a:avLst/>
          </a:prstGeom>
        </p:spPr>
      </p:pic>
      <p:sp>
        <p:nvSpPr>
          <p:cNvPr id="6" name="矩形 5"/>
          <p:cNvSpPr/>
          <p:nvPr/>
        </p:nvSpPr>
        <p:spPr>
          <a:xfrm>
            <a:off x="7200866" y="5994461"/>
            <a:ext cx="2345514"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16.</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主畫面介面</a:t>
            </a:r>
          </a:p>
        </p:txBody>
      </p:sp>
    </p:spTree>
    <p:extLst>
      <p:ext uri="{BB962C8B-B14F-4D97-AF65-F5344CB8AC3E}">
        <p14:creationId xmlns:p14="http://schemas.microsoft.com/office/powerpoint/2010/main" val="2542288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5000" dirty="0">
                <a:solidFill>
                  <a:schemeClr val="tx1"/>
                </a:solidFill>
              </a:rPr>
              <a:t>1. Introduction</a:t>
            </a:r>
            <a:endParaRPr lang="zh-TW" altLang="en-US" sz="5000" dirty="0">
              <a:solidFill>
                <a:schemeClr val="tx1"/>
              </a:solidFill>
            </a:endParaRPr>
          </a:p>
        </p:txBody>
      </p:sp>
      <p:sp>
        <p:nvSpPr>
          <p:cNvPr id="5" name="投影片編號版面配置區 4"/>
          <p:cNvSpPr>
            <a:spLocks noGrp="1"/>
          </p:cNvSpPr>
          <p:nvPr>
            <p:ph type="sldNum" sz="quarter" idx="12"/>
          </p:nvPr>
        </p:nvSpPr>
        <p:spPr/>
        <p:txBody>
          <a:bodyPr/>
          <a:lstStyle/>
          <a:p>
            <a:fld id="{EEDF823B-B480-4C58-AEE3-62B18210861F}" type="slidenum">
              <a:rPr lang="zh-TW" altLang="en-US" smtClean="0"/>
              <a:pPr/>
              <a:t>3</a:t>
            </a:fld>
            <a:endParaRPr lang="zh-TW" altLang="en-US" dirty="0"/>
          </a:p>
        </p:txBody>
      </p:sp>
    </p:spTree>
    <p:extLst>
      <p:ext uri="{BB962C8B-B14F-4D97-AF65-F5344CB8AC3E}">
        <p14:creationId xmlns:p14="http://schemas.microsoft.com/office/powerpoint/2010/main" val="5140096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758952"/>
            <a:ext cx="12192000" cy="3566160"/>
          </a:xfrm>
        </p:spPr>
        <p:txBody>
          <a:bodyPr>
            <a:normAutofit/>
          </a:bodyPr>
          <a:lstStyle/>
          <a:p>
            <a:pPr algn="ctr"/>
            <a:r>
              <a:rPr lang="en-US" altLang="zh-TW" sz="5000" dirty="0">
                <a:solidFill>
                  <a:schemeClr val="tx1"/>
                </a:solidFill>
              </a:rPr>
              <a:t>4. Experimental Results and Discussion</a:t>
            </a:r>
            <a:endParaRPr lang="zh-TW" altLang="en-US" sz="5000" dirty="0">
              <a:solidFill>
                <a:schemeClr val="tx1"/>
              </a:solidFill>
            </a:endParaRPr>
          </a:p>
        </p:txBody>
      </p:sp>
      <p:sp>
        <p:nvSpPr>
          <p:cNvPr id="5" name="投影片編號版面配置區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728747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Experimental environment</a:t>
            </a:r>
            <a:endParaRPr lang="zh-TW" altLang="en-US" dirty="0"/>
          </a:p>
        </p:txBody>
      </p:sp>
      <p:sp>
        <p:nvSpPr>
          <p:cNvPr id="6" name="內容版面配置區 5"/>
          <p:cNvSpPr>
            <a:spLocks noGrp="1"/>
          </p:cNvSpPr>
          <p:nvPr>
            <p:ph idx="1"/>
          </p:nvPr>
        </p:nvSpPr>
        <p:spPr>
          <a:xfrm>
            <a:off x="1097280" y="1845734"/>
            <a:ext cx="10058400" cy="1238125"/>
          </a:xfrm>
        </p:spPr>
        <p:txBody>
          <a:bodyPr>
            <a:normAutofit/>
          </a:bodyPr>
          <a:lstStyle/>
          <a:p>
            <a:pPr marL="355600" lvl="1" indent="-355600" algn="just">
              <a:buFont typeface="Wingdings" panose="05000000000000000000" pitchFamily="2" charset="2"/>
              <a:buChar char="l"/>
            </a:pPr>
            <a:r>
              <a:rPr lang="zh-TW" altLang="en-US" sz="2400" dirty="0"/>
              <a:t>本研究使用</a:t>
            </a:r>
            <a:r>
              <a:rPr lang="en-US" altLang="zh-TW" sz="2400" dirty="0"/>
              <a:t>GPU </a:t>
            </a:r>
            <a:r>
              <a:rPr lang="zh-TW" altLang="en-US" sz="2400" dirty="0"/>
              <a:t>叢集架構，快速進行模型訓練，以減少傳統 </a:t>
            </a:r>
            <a:r>
              <a:rPr lang="en-US" altLang="zh-TW" sz="2400" dirty="0"/>
              <a:t>CPU </a:t>
            </a:r>
            <a:r>
              <a:rPr lang="zh-TW" altLang="en-US" sz="2400" dirty="0"/>
              <a:t>訓練模型所花費的處理時間。</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pic>
        <p:nvPicPr>
          <p:cNvPr id="3" name="圖片 2"/>
          <p:cNvPicPr>
            <a:picLocks noChangeAspect="1"/>
          </p:cNvPicPr>
          <p:nvPr/>
        </p:nvPicPr>
        <p:blipFill>
          <a:blip r:embed="rId2"/>
          <a:stretch>
            <a:fillRect/>
          </a:stretch>
        </p:blipFill>
        <p:spPr>
          <a:xfrm>
            <a:off x="2933731" y="2598072"/>
            <a:ext cx="6078406" cy="3389742"/>
          </a:xfrm>
          <a:prstGeom prst="rect">
            <a:avLst/>
          </a:prstGeom>
        </p:spPr>
      </p:pic>
      <p:sp>
        <p:nvSpPr>
          <p:cNvPr id="2" name="矩形 1"/>
          <p:cNvSpPr/>
          <p:nvPr/>
        </p:nvSpPr>
        <p:spPr>
          <a:xfrm>
            <a:off x="4925156" y="5987814"/>
            <a:ext cx="2634054"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16.</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GPU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叢集架構</a:t>
            </a:r>
          </a:p>
        </p:txBody>
      </p:sp>
    </p:spTree>
    <p:extLst>
      <p:ext uri="{BB962C8B-B14F-4D97-AF65-F5344CB8AC3E}">
        <p14:creationId xmlns:p14="http://schemas.microsoft.com/office/powerpoint/2010/main" val="1047654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Experimental environment(cont.)</a:t>
            </a:r>
            <a:endParaRPr lang="zh-TW" altLang="en-US" dirty="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2619950559"/>
              </p:ext>
            </p:extLst>
          </p:nvPr>
        </p:nvGraphicFramePr>
        <p:xfrm>
          <a:off x="2443597" y="2969450"/>
          <a:ext cx="6573698" cy="3196240"/>
        </p:xfrm>
        <a:graphic>
          <a:graphicData uri="http://schemas.openxmlformats.org/drawingml/2006/table">
            <a:tbl>
              <a:tblPr firstRow="1" firstCol="1" bandRow="1"/>
              <a:tblGrid>
                <a:gridCol w="3476140">
                  <a:extLst>
                    <a:ext uri="{9D8B030D-6E8A-4147-A177-3AD203B41FA5}">
                      <a16:colId xmlns:a16="http://schemas.microsoft.com/office/drawing/2014/main" val="1265573448"/>
                    </a:ext>
                  </a:extLst>
                </a:gridCol>
                <a:gridCol w="3097558">
                  <a:extLst>
                    <a:ext uri="{9D8B030D-6E8A-4147-A177-3AD203B41FA5}">
                      <a16:colId xmlns:a16="http://schemas.microsoft.com/office/drawing/2014/main" val="1088197810"/>
                    </a:ext>
                  </a:extLst>
                </a:gridCol>
              </a:tblGrid>
              <a:tr h="319624">
                <a:tc>
                  <a:txBody>
                    <a:bodyPr/>
                    <a:lstStyle/>
                    <a:p>
                      <a:pPr algn="ctr">
                        <a:spcAft>
                          <a:spcPts val="300"/>
                        </a:spcAft>
                      </a:pPr>
                      <a:r>
                        <a:rPr lang="en-US" sz="1800" kern="0" dirty="0">
                          <a:effectLst/>
                          <a:latin typeface="Times New Roman" panose="02020603050405020304" pitchFamily="18" charset="0"/>
                          <a:ea typeface="標楷體" panose="03000509000000000000" pitchFamily="65" charset="-120"/>
                        </a:rPr>
                        <a:t>Package</a:t>
                      </a:r>
                      <a:endParaRPr lang="zh-TW" sz="1800" kern="100" dirty="0">
                        <a:effectLst/>
                        <a:latin typeface="Times New Roman" panose="02020603050405020304" pitchFamily="18" charset="0"/>
                        <a:ea typeface="新細明體" panose="02020500000000000000" pitchFamily="18" charset="-12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300"/>
                        </a:spcAft>
                      </a:pPr>
                      <a:r>
                        <a:rPr lang="en-US" sz="1800" kern="0">
                          <a:effectLst/>
                          <a:latin typeface="Times New Roman" panose="02020603050405020304" pitchFamily="18" charset="0"/>
                          <a:ea typeface="標楷體" panose="03000509000000000000" pitchFamily="65" charset="-120"/>
                        </a:rPr>
                        <a:t>Version</a:t>
                      </a:r>
                      <a:endParaRPr lang="zh-TW" sz="1800" kern="100">
                        <a:effectLst/>
                        <a:latin typeface="Times New Roman" panose="02020603050405020304" pitchFamily="18" charset="0"/>
                        <a:ea typeface="新細明體" panose="02020500000000000000" pitchFamily="18" charset="-12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3443394"/>
                  </a:ext>
                </a:extLst>
              </a:tr>
              <a:tr h="319624">
                <a:tc>
                  <a:txBody>
                    <a:bodyPr/>
                    <a:lstStyle/>
                    <a:p>
                      <a:pPr algn="ctr">
                        <a:spcAft>
                          <a:spcPts val="300"/>
                        </a:spcAft>
                      </a:pPr>
                      <a:r>
                        <a:rPr lang="en-US" sz="1800" kern="0" dirty="0">
                          <a:effectLst/>
                          <a:latin typeface="Times New Roman" panose="02020603050405020304" pitchFamily="18" charset="0"/>
                          <a:ea typeface="標楷體" panose="03000509000000000000" pitchFamily="65" charset="-120"/>
                        </a:rPr>
                        <a:t>Anaconda2</a:t>
                      </a:r>
                      <a:endParaRPr lang="zh-TW" sz="1800" kern="100" dirty="0">
                        <a:effectLst/>
                        <a:latin typeface="Times New Roman" panose="02020603050405020304" pitchFamily="18" charset="0"/>
                        <a:ea typeface="新細明體" panose="02020500000000000000" pitchFamily="18" charset="-12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300"/>
                        </a:spcAft>
                      </a:pPr>
                      <a:r>
                        <a:rPr lang="en-US" sz="1800" kern="0">
                          <a:effectLst/>
                          <a:latin typeface="Times New Roman" panose="02020603050405020304" pitchFamily="18" charset="0"/>
                          <a:ea typeface="標楷體" panose="03000509000000000000" pitchFamily="65" charset="-120"/>
                        </a:rPr>
                        <a:t>5.2.0</a:t>
                      </a:r>
                      <a:endParaRPr lang="zh-TW" sz="1800" kern="100">
                        <a:effectLst/>
                        <a:latin typeface="Times New Roman" panose="02020603050405020304" pitchFamily="18" charset="0"/>
                        <a:ea typeface="新細明體" panose="02020500000000000000" pitchFamily="18" charset="-12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179397733"/>
                  </a:ext>
                </a:extLst>
              </a:tr>
              <a:tr h="319624">
                <a:tc>
                  <a:txBody>
                    <a:bodyPr/>
                    <a:lstStyle/>
                    <a:p>
                      <a:pPr algn="ctr">
                        <a:spcAft>
                          <a:spcPts val="300"/>
                        </a:spcAft>
                      </a:pPr>
                      <a:r>
                        <a:rPr lang="en-US" sz="1800" kern="0">
                          <a:effectLst/>
                          <a:latin typeface="Times New Roman" panose="02020603050405020304" pitchFamily="18" charset="0"/>
                          <a:ea typeface="標楷體" panose="03000509000000000000" pitchFamily="65" charset="-120"/>
                        </a:rPr>
                        <a:t>Python</a:t>
                      </a:r>
                      <a:endParaRPr lang="zh-TW" sz="1800" kern="100">
                        <a:effectLst/>
                        <a:latin typeface="Times New Roman" panose="02020603050405020304" pitchFamily="18" charset="0"/>
                        <a:ea typeface="新細明體" panose="02020500000000000000" pitchFamily="18" charset="-120"/>
                      </a:endParaRPr>
                    </a:p>
                  </a:txBody>
                  <a:tcPr marL="68580" marR="68580" marT="0" marB="0">
                    <a:lnL>
                      <a:noFill/>
                    </a:lnL>
                    <a:lnR>
                      <a:noFill/>
                    </a:lnR>
                    <a:lnT>
                      <a:noFill/>
                    </a:lnT>
                    <a:lnB>
                      <a:noFill/>
                    </a:lnB>
                  </a:tcPr>
                </a:tc>
                <a:tc>
                  <a:txBody>
                    <a:bodyPr/>
                    <a:lstStyle/>
                    <a:p>
                      <a:pPr algn="ctr">
                        <a:spcAft>
                          <a:spcPts val="300"/>
                        </a:spcAft>
                      </a:pPr>
                      <a:r>
                        <a:rPr lang="en-US" sz="1800" kern="0">
                          <a:effectLst/>
                          <a:latin typeface="Times New Roman" panose="02020603050405020304" pitchFamily="18" charset="0"/>
                          <a:ea typeface="標楷體" panose="03000509000000000000" pitchFamily="65" charset="-120"/>
                        </a:rPr>
                        <a:t>3.7.5</a:t>
                      </a:r>
                      <a:endParaRPr lang="zh-TW" sz="1800" kern="100">
                        <a:effectLst/>
                        <a:latin typeface="Times New Roman" panose="02020603050405020304" pitchFamily="18" charset="0"/>
                        <a:ea typeface="新細明體" panose="02020500000000000000" pitchFamily="18" charset="-120"/>
                      </a:endParaRPr>
                    </a:p>
                  </a:txBody>
                  <a:tcPr marL="68580" marR="68580" marT="0" marB="0">
                    <a:lnL>
                      <a:noFill/>
                    </a:lnL>
                    <a:lnR>
                      <a:noFill/>
                    </a:lnR>
                    <a:lnT>
                      <a:noFill/>
                    </a:lnT>
                    <a:lnB>
                      <a:noFill/>
                    </a:lnB>
                  </a:tcPr>
                </a:tc>
                <a:extLst>
                  <a:ext uri="{0D108BD9-81ED-4DB2-BD59-A6C34878D82A}">
                    <a16:rowId xmlns:a16="http://schemas.microsoft.com/office/drawing/2014/main" val="3224846786"/>
                  </a:ext>
                </a:extLst>
              </a:tr>
              <a:tr h="319624">
                <a:tc>
                  <a:txBody>
                    <a:bodyPr/>
                    <a:lstStyle/>
                    <a:p>
                      <a:pPr algn="ctr">
                        <a:spcAft>
                          <a:spcPts val="300"/>
                        </a:spcAft>
                      </a:pPr>
                      <a:r>
                        <a:rPr lang="en-US" sz="1800" kern="0" dirty="0" err="1">
                          <a:effectLst/>
                          <a:latin typeface="Times New Roman" panose="02020603050405020304" pitchFamily="18" charset="0"/>
                          <a:ea typeface="標楷體" panose="03000509000000000000" pitchFamily="65" charset="-120"/>
                        </a:rPr>
                        <a:t>Tensorflow</a:t>
                      </a:r>
                      <a:endParaRPr lang="zh-TW" sz="1800" kern="100" dirty="0">
                        <a:effectLst/>
                        <a:latin typeface="Times New Roman" panose="02020603050405020304" pitchFamily="18" charset="0"/>
                        <a:ea typeface="新細明體" panose="02020500000000000000" pitchFamily="18" charset="-120"/>
                      </a:endParaRPr>
                    </a:p>
                  </a:txBody>
                  <a:tcPr marL="68580" marR="68580" marT="0" marB="0">
                    <a:lnL>
                      <a:noFill/>
                    </a:lnL>
                    <a:lnR>
                      <a:noFill/>
                    </a:lnR>
                    <a:lnT>
                      <a:noFill/>
                    </a:lnT>
                    <a:lnB>
                      <a:noFill/>
                    </a:lnB>
                  </a:tcPr>
                </a:tc>
                <a:tc>
                  <a:txBody>
                    <a:bodyPr/>
                    <a:lstStyle/>
                    <a:p>
                      <a:pPr algn="ctr">
                        <a:spcAft>
                          <a:spcPts val="300"/>
                        </a:spcAft>
                      </a:pPr>
                      <a:r>
                        <a:rPr lang="en-US" sz="1800" kern="0" dirty="0">
                          <a:effectLst/>
                          <a:latin typeface="Times New Roman" panose="02020603050405020304" pitchFamily="18" charset="0"/>
                          <a:ea typeface="標楷體" panose="03000509000000000000" pitchFamily="65" charset="-120"/>
                        </a:rPr>
                        <a:t>1.14</a:t>
                      </a:r>
                      <a:endParaRPr lang="zh-TW" sz="1800" kern="100" dirty="0">
                        <a:effectLst/>
                        <a:latin typeface="Times New Roman" panose="02020603050405020304" pitchFamily="18" charset="0"/>
                        <a:ea typeface="新細明體" panose="02020500000000000000" pitchFamily="18" charset="-120"/>
                      </a:endParaRPr>
                    </a:p>
                  </a:txBody>
                  <a:tcPr marL="68580" marR="68580" marT="0" marB="0">
                    <a:lnL>
                      <a:noFill/>
                    </a:lnL>
                    <a:lnR>
                      <a:noFill/>
                    </a:lnR>
                    <a:lnT>
                      <a:noFill/>
                    </a:lnT>
                    <a:lnB>
                      <a:noFill/>
                    </a:lnB>
                  </a:tcPr>
                </a:tc>
                <a:extLst>
                  <a:ext uri="{0D108BD9-81ED-4DB2-BD59-A6C34878D82A}">
                    <a16:rowId xmlns:a16="http://schemas.microsoft.com/office/drawing/2014/main" val="1393645282"/>
                  </a:ext>
                </a:extLst>
              </a:tr>
              <a:tr h="319624">
                <a:tc>
                  <a:txBody>
                    <a:bodyPr/>
                    <a:lstStyle/>
                    <a:p>
                      <a:pPr algn="ctr">
                        <a:spcAft>
                          <a:spcPts val="300"/>
                        </a:spcAft>
                      </a:pPr>
                      <a:r>
                        <a:rPr lang="en-US" sz="1800" kern="0">
                          <a:effectLst/>
                          <a:latin typeface="Times New Roman" panose="02020603050405020304" pitchFamily="18" charset="0"/>
                          <a:ea typeface="標楷體" panose="03000509000000000000" pitchFamily="65" charset="-120"/>
                        </a:rPr>
                        <a:t>CUDA</a:t>
                      </a:r>
                      <a:endParaRPr lang="zh-TW" sz="1800" kern="100">
                        <a:effectLst/>
                        <a:latin typeface="Times New Roman" panose="02020603050405020304" pitchFamily="18" charset="0"/>
                        <a:ea typeface="新細明體" panose="02020500000000000000" pitchFamily="18" charset="-120"/>
                      </a:endParaRPr>
                    </a:p>
                  </a:txBody>
                  <a:tcPr marL="68580" marR="68580" marT="0" marB="0">
                    <a:lnL>
                      <a:noFill/>
                    </a:lnL>
                    <a:lnR>
                      <a:noFill/>
                    </a:lnR>
                    <a:lnT>
                      <a:noFill/>
                    </a:lnT>
                    <a:lnB>
                      <a:noFill/>
                    </a:lnB>
                  </a:tcPr>
                </a:tc>
                <a:tc>
                  <a:txBody>
                    <a:bodyPr/>
                    <a:lstStyle/>
                    <a:p>
                      <a:pPr algn="ctr">
                        <a:spcAft>
                          <a:spcPts val="300"/>
                        </a:spcAft>
                      </a:pPr>
                      <a:r>
                        <a:rPr lang="en-US" sz="1800" kern="0" dirty="0">
                          <a:effectLst/>
                          <a:latin typeface="Times New Roman" panose="02020603050405020304" pitchFamily="18" charset="0"/>
                          <a:ea typeface="標楷體" panose="03000509000000000000" pitchFamily="65" charset="-120"/>
                        </a:rPr>
                        <a:t>10</a:t>
                      </a:r>
                      <a:endParaRPr lang="zh-TW" sz="1800" kern="100" dirty="0">
                        <a:effectLst/>
                        <a:latin typeface="Times New Roman" panose="02020603050405020304" pitchFamily="18" charset="0"/>
                        <a:ea typeface="新細明體" panose="02020500000000000000" pitchFamily="18" charset="-120"/>
                      </a:endParaRPr>
                    </a:p>
                  </a:txBody>
                  <a:tcPr marL="68580" marR="68580" marT="0" marB="0">
                    <a:lnL>
                      <a:noFill/>
                    </a:lnL>
                    <a:lnR>
                      <a:noFill/>
                    </a:lnR>
                    <a:lnT>
                      <a:noFill/>
                    </a:lnT>
                    <a:lnB>
                      <a:noFill/>
                    </a:lnB>
                  </a:tcPr>
                </a:tc>
                <a:extLst>
                  <a:ext uri="{0D108BD9-81ED-4DB2-BD59-A6C34878D82A}">
                    <a16:rowId xmlns:a16="http://schemas.microsoft.com/office/drawing/2014/main" val="2340188248"/>
                  </a:ext>
                </a:extLst>
              </a:tr>
              <a:tr h="319624">
                <a:tc>
                  <a:txBody>
                    <a:bodyPr/>
                    <a:lstStyle/>
                    <a:p>
                      <a:pPr algn="ctr">
                        <a:spcAft>
                          <a:spcPts val="300"/>
                        </a:spcAft>
                      </a:pPr>
                      <a:r>
                        <a:rPr lang="en-US" sz="1800" kern="0">
                          <a:effectLst/>
                          <a:latin typeface="Times New Roman" panose="02020603050405020304" pitchFamily="18" charset="0"/>
                          <a:ea typeface="標楷體" panose="03000509000000000000" pitchFamily="65" charset="-120"/>
                        </a:rPr>
                        <a:t>XAMPP</a:t>
                      </a:r>
                      <a:endParaRPr lang="zh-TW" sz="1800" kern="100">
                        <a:effectLst/>
                        <a:latin typeface="Times New Roman" panose="02020603050405020304" pitchFamily="18" charset="0"/>
                        <a:ea typeface="新細明體" panose="02020500000000000000" pitchFamily="18" charset="-120"/>
                      </a:endParaRPr>
                    </a:p>
                  </a:txBody>
                  <a:tcPr marL="68580" marR="68580" marT="0" marB="0">
                    <a:lnL>
                      <a:noFill/>
                    </a:lnL>
                    <a:lnR>
                      <a:noFill/>
                    </a:lnR>
                    <a:lnT>
                      <a:noFill/>
                    </a:lnT>
                    <a:lnB>
                      <a:noFill/>
                    </a:lnB>
                  </a:tcPr>
                </a:tc>
                <a:tc>
                  <a:txBody>
                    <a:bodyPr/>
                    <a:lstStyle/>
                    <a:p>
                      <a:pPr algn="ctr">
                        <a:spcAft>
                          <a:spcPts val="300"/>
                        </a:spcAft>
                      </a:pPr>
                      <a:r>
                        <a:rPr lang="en-US" sz="1800" kern="0" dirty="0">
                          <a:effectLst/>
                          <a:latin typeface="Times New Roman" panose="02020603050405020304" pitchFamily="18" charset="0"/>
                          <a:ea typeface="標楷體" panose="03000509000000000000" pitchFamily="65" charset="-120"/>
                        </a:rPr>
                        <a:t>3.2.4</a:t>
                      </a:r>
                      <a:endParaRPr lang="zh-TW" sz="1800" kern="100" dirty="0">
                        <a:effectLst/>
                        <a:latin typeface="Times New Roman" panose="02020603050405020304" pitchFamily="18" charset="0"/>
                        <a:ea typeface="新細明體" panose="02020500000000000000" pitchFamily="18" charset="-120"/>
                      </a:endParaRPr>
                    </a:p>
                  </a:txBody>
                  <a:tcPr marL="68580" marR="68580" marT="0" marB="0">
                    <a:lnL>
                      <a:noFill/>
                    </a:lnL>
                    <a:lnR>
                      <a:noFill/>
                    </a:lnR>
                    <a:lnT>
                      <a:noFill/>
                    </a:lnT>
                    <a:lnB>
                      <a:noFill/>
                    </a:lnB>
                  </a:tcPr>
                </a:tc>
                <a:extLst>
                  <a:ext uri="{0D108BD9-81ED-4DB2-BD59-A6C34878D82A}">
                    <a16:rowId xmlns:a16="http://schemas.microsoft.com/office/drawing/2014/main" val="2170239365"/>
                  </a:ext>
                </a:extLst>
              </a:tr>
              <a:tr h="319624">
                <a:tc>
                  <a:txBody>
                    <a:bodyPr/>
                    <a:lstStyle/>
                    <a:p>
                      <a:pPr algn="ctr">
                        <a:spcAft>
                          <a:spcPts val="300"/>
                        </a:spcAft>
                      </a:pPr>
                      <a:r>
                        <a:rPr lang="en-US" sz="1800" kern="0">
                          <a:effectLst/>
                          <a:latin typeface="Times New Roman" panose="02020603050405020304" pitchFamily="18" charset="0"/>
                          <a:ea typeface="標楷體" panose="03000509000000000000" pitchFamily="65" charset="-120"/>
                        </a:rPr>
                        <a:t>NLTK</a:t>
                      </a:r>
                      <a:endParaRPr lang="zh-TW" sz="1800" kern="100">
                        <a:effectLst/>
                        <a:latin typeface="Times New Roman" panose="02020603050405020304" pitchFamily="18" charset="0"/>
                        <a:ea typeface="新細明體" panose="02020500000000000000" pitchFamily="18" charset="-120"/>
                      </a:endParaRPr>
                    </a:p>
                  </a:txBody>
                  <a:tcPr marL="68580" marR="68580" marT="0" marB="0">
                    <a:lnL>
                      <a:noFill/>
                    </a:lnL>
                    <a:lnR>
                      <a:noFill/>
                    </a:lnR>
                    <a:lnT>
                      <a:noFill/>
                    </a:lnT>
                    <a:lnB>
                      <a:noFill/>
                    </a:lnB>
                  </a:tcPr>
                </a:tc>
                <a:tc>
                  <a:txBody>
                    <a:bodyPr/>
                    <a:lstStyle/>
                    <a:p>
                      <a:pPr algn="ctr">
                        <a:spcAft>
                          <a:spcPts val="300"/>
                        </a:spcAft>
                      </a:pPr>
                      <a:r>
                        <a:rPr lang="en-US" sz="1800" kern="0" dirty="0">
                          <a:effectLst/>
                          <a:latin typeface="Times New Roman" panose="02020603050405020304" pitchFamily="18" charset="0"/>
                          <a:ea typeface="標楷體" panose="03000509000000000000" pitchFamily="65" charset="-120"/>
                        </a:rPr>
                        <a:t>3.5</a:t>
                      </a:r>
                      <a:endParaRPr lang="zh-TW" sz="1800" kern="100" dirty="0">
                        <a:effectLst/>
                        <a:latin typeface="Times New Roman" panose="02020603050405020304" pitchFamily="18" charset="0"/>
                        <a:ea typeface="新細明體" panose="02020500000000000000" pitchFamily="18" charset="-120"/>
                      </a:endParaRPr>
                    </a:p>
                  </a:txBody>
                  <a:tcPr marL="68580" marR="68580" marT="0" marB="0">
                    <a:lnL>
                      <a:noFill/>
                    </a:lnL>
                    <a:lnR>
                      <a:noFill/>
                    </a:lnR>
                    <a:lnT>
                      <a:noFill/>
                    </a:lnT>
                    <a:lnB>
                      <a:noFill/>
                    </a:lnB>
                  </a:tcPr>
                </a:tc>
                <a:extLst>
                  <a:ext uri="{0D108BD9-81ED-4DB2-BD59-A6C34878D82A}">
                    <a16:rowId xmlns:a16="http://schemas.microsoft.com/office/drawing/2014/main" val="1078026808"/>
                  </a:ext>
                </a:extLst>
              </a:tr>
              <a:tr h="319624">
                <a:tc>
                  <a:txBody>
                    <a:bodyPr/>
                    <a:lstStyle/>
                    <a:p>
                      <a:pPr algn="ctr">
                        <a:spcAft>
                          <a:spcPts val="300"/>
                        </a:spcAft>
                      </a:pPr>
                      <a:r>
                        <a:rPr lang="en-US" sz="1800" kern="0">
                          <a:effectLst/>
                          <a:latin typeface="Times New Roman" panose="02020603050405020304" pitchFamily="18" charset="0"/>
                          <a:ea typeface="標楷體" panose="03000509000000000000" pitchFamily="65" charset="-120"/>
                        </a:rPr>
                        <a:t>GPT-2</a:t>
                      </a:r>
                      <a:endParaRPr lang="zh-TW" sz="1800" kern="100">
                        <a:effectLst/>
                        <a:latin typeface="Times New Roman" panose="02020603050405020304" pitchFamily="18" charset="0"/>
                        <a:ea typeface="新細明體" panose="02020500000000000000" pitchFamily="18" charset="-120"/>
                      </a:endParaRPr>
                    </a:p>
                  </a:txBody>
                  <a:tcPr marL="68580" marR="68580" marT="0" marB="0">
                    <a:lnL>
                      <a:noFill/>
                    </a:lnL>
                    <a:lnR>
                      <a:noFill/>
                    </a:lnR>
                    <a:lnT>
                      <a:noFill/>
                    </a:lnT>
                    <a:lnB>
                      <a:noFill/>
                    </a:lnB>
                  </a:tcPr>
                </a:tc>
                <a:tc>
                  <a:txBody>
                    <a:bodyPr/>
                    <a:lstStyle/>
                    <a:p>
                      <a:pPr algn="ctr">
                        <a:spcAft>
                          <a:spcPts val="300"/>
                        </a:spcAft>
                      </a:pPr>
                      <a:r>
                        <a:rPr lang="en-US" sz="1800" kern="0" dirty="0">
                          <a:effectLst/>
                          <a:latin typeface="Times New Roman" panose="02020603050405020304" pitchFamily="18" charset="0"/>
                          <a:ea typeface="標楷體" panose="03000509000000000000" pitchFamily="65" charset="-120"/>
                        </a:rPr>
                        <a:t>0.6</a:t>
                      </a:r>
                      <a:endParaRPr lang="zh-TW" sz="1800" kern="100" dirty="0">
                        <a:effectLst/>
                        <a:latin typeface="Times New Roman" panose="02020603050405020304" pitchFamily="18" charset="0"/>
                        <a:ea typeface="新細明體" panose="02020500000000000000" pitchFamily="18" charset="-120"/>
                      </a:endParaRPr>
                    </a:p>
                  </a:txBody>
                  <a:tcPr marL="68580" marR="68580" marT="0" marB="0">
                    <a:lnL>
                      <a:noFill/>
                    </a:lnL>
                    <a:lnR>
                      <a:noFill/>
                    </a:lnR>
                    <a:lnT>
                      <a:noFill/>
                    </a:lnT>
                    <a:lnB>
                      <a:noFill/>
                    </a:lnB>
                  </a:tcPr>
                </a:tc>
                <a:extLst>
                  <a:ext uri="{0D108BD9-81ED-4DB2-BD59-A6C34878D82A}">
                    <a16:rowId xmlns:a16="http://schemas.microsoft.com/office/drawing/2014/main" val="3513406147"/>
                  </a:ext>
                </a:extLst>
              </a:tr>
              <a:tr h="319624">
                <a:tc>
                  <a:txBody>
                    <a:bodyPr/>
                    <a:lstStyle/>
                    <a:p>
                      <a:pPr algn="ctr">
                        <a:spcAft>
                          <a:spcPts val="300"/>
                        </a:spcAft>
                      </a:pPr>
                      <a:r>
                        <a:rPr lang="en-US" sz="1800" kern="0">
                          <a:effectLst/>
                          <a:latin typeface="Times New Roman" panose="02020603050405020304" pitchFamily="18" charset="0"/>
                          <a:ea typeface="標楷體" panose="03000509000000000000" pitchFamily="65" charset="-120"/>
                        </a:rPr>
                        <a:t>SimHash</a:t>
                      </a:r>
                      <a:endParaRPr lang="zh-TW" sz="1800" kern="100">
                        <a:effectLst/>
                        <a:latin typeface="Times New Roman" panose="02020603050405020304" pitchFamily="18" charset="0"/>
                        <a:ea typeface="新細明體" panose="02020500000000000000" pitchFamily="18" charset="-120"/>
                      </a:endParaRPr>
                    </a:p>
                  </a:txBody>
                  <a:tcPr marL="68580" marR="68580" marT="0" marB="0">
                    <a:lnL>
                      <a:noFill/>
                    </a:lnL>
                    <a:lnR>
                      <a:noFill/>
                    </a:lnR>
                    <a:lnT>
                      <a:noFill/>
                    </a:lnT>
                    <a:lnB>
                      <a:noFill/>
                    </a:lnB>
                  </a:tcPr>
                </a:tc>
                <a:tc>
                  <a:txBody>
                    <a:bodyPr/>
                    <a:lstStyle/>
                    <a:p>
                      <a:pPr algn="ctr">
                        <a:spcAft>
                          <a:spcPts val="300"/>
                        </a:spcAft>
                      </a:pPr>
                      <a:r>
                        <a:rPr lang="en-US" sz="1800" kern="0" dirty="0">
                          <a:effectLst/>
                          <a:latin typeface="Times New Roman" panose="02020603050405020304" pitchFamily="18" charset="0"/>
                          <a:ea typeface="標楷體" panose="03000509000000000000" pitchFamily="65" charset="-120"/>
                        </a:rPr>
                        <a:t>2.0.0</a:t>
                      </a:r>
                      <a:endParaRPr lang="zh-TW" sz="1800" kern="100" dirty="0">
                        <a:effectLst/>
                        <a:latin typeface="Times New Roman" panose="02020603050405020304" pitchFamily="18" charset="0"/>
                        <a:ea typeface="新細明體" panose="02020500000000000000" pitchFamily="18" charset="-120"/>
                      </a:endParaRPr>
                    </a:p>
                  </a:txBody>
                  <a:tcPr marL="68580" marR="68580" marT="0" marB="0">
                    <a:lnL>
                      <a:noFill/>
                    </a:lnL>
                    <a:lnR>
                      <a:noFill/>
                    </a:lnR>
                    <a:lnT>
                      <a:noFill/>
                    </a:lnT>
                    <a:lnB>
                      <a:noFill/>
                    </a:lnB>
                  </a:tcPr>
                </a:tc>
                <a:extLst>
                  <a:ext uri="{0D108BD9-81ED-4DB2-BD59-A6C34878D82A}">
                    <a16:rowId xmlns:a16="http://schemas.microsoft.com/office/drawing/2014/main" val="2963836098"/>
                  </a:ext>
                </a:extLst>
              </a:tr>
              <a:tr h="319624">
                <a:tc>
                  <a:txBody>
                    <a:bodyPr/>
                    <a:lstStyle/>
                    <a:p>
                      <a:pPr algn="ctr">
                        <a:spcAft>
                          <a:spcPts val="300"/>
                        </a:spcAft>
                      </a:pPr>
                      <a:r>
                        <a:rPr lang="en-US" sz="1800" kern="0">
                          <a:effectLst/>
                          <a:latin typeface="Times New Roman" panose="02020603050405020304" pitchFamily="18" charset="0"/>
                          <a:ea typeface="標楷體" panose="03000509000000000000" pitchFamily="65" charset="-120"/>
                        </a:rPr>
                        <a:t>LCS</a:t>
                      </a:r>
                      <a:endParaRPr lang="zh-TW" sz="1800" kern="100">
                        <a:effectLst/>
                        <a:latin typeface="Times New Roman" panose="02020603050405020304" pitchFamily="18" charset="0"/>
                        <a:ea typeface="新細明體" panose="02020500000000000000" pitchFamily="18" charset="-12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300"/>
                        </a:spcAft>
                      </a:pPr>
                      <a:r>
                        <a:rPr lang="en-US" sz="1800" kern="0" dirty="0">
                          <a:effectLst/>
                          <a:latin typeface="Times New Roman" panose="02020603050405020304" pitchFamily="18" charset="0"/>
                          <a:ea typeface="標楷體" panose="03000509000000000000" pitchFamily="65" charset="-120"/>
                        </a:rPr>
                        <a:t>−</a:t>
                      </a:r>
                      <a:endParaRPr lang="zh-TW" sz="1800" kern="100" dirty="0">
                        <a:effectLst/>
                        <a:latin typeface="Times New Roman" panose="02020603050405020304" pitchFamily="18" charset="0"/>
                        <a:ea typeface="新細明體" panose="02020500000000000000" pitchFamily="18" charset="-12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6685799"/>
                  </a:ext>
                </a:extLst>
              </a:tr>
            </a:tbl>
          </a:graphicData>
        </a:graphic>
      </p:graphicFrame>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矩形 5"/>
          <p:cNvSpPr/>
          <p:nvPr/>
        </p:nvSpPr>
        <p:spPr>
          <a:xfrm>
            <a:off x="4546500" y="2561550"/>
            <a:ext cx="2367892" cy="369332"/>
          </a:xfrm>
          <a:prstGeom prst="rect">
            <a:avLst/>
          </a:prstGeom>
        </p:spPr>
        <p:txBody>
          <a:bodyPr wrap="none">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Table 1.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開源軟體套件</a:t>
            </a:r>
          </a:p>
        </p:txBody>
      </p:sp>
      <p:sp>
        <p:nvSpPr>
          <p:cNvPr id="7" name="文字方塊 6"/>
          <p:cNvSpPr txBox="1"/>
          <p:nvPr/>
        </p:nvSpPr>
        <p:spPr>
          <a:xfrm>
            <a:off x="1213030" y="1895038"/>
            <a:ext cx="5455340" cy="461665"/>
          </a:xfrm>
          <a:prstGeom prst="rect">
            <a:avLst/>
          </a:prstGeom>
          <a:noFill/>
        </p:spPr>
        <p:txBody>
          <a:bodyPr wrap="none" rtlCol="0">
            <a:spAutoFit/>
          </a:bodyPr>
          <a:lstStyle/>
          <a:p>
            <a:pPr marL="342900" indent="-342900" algn="just">
              <a:buClr>
                <a:schemeClr val="accent1"/>
              </a:buClr>
              <a:buFont typeface="Wingdings" panose="05000000000000000000" pitchFamily="2" charset="2"/>
              <a:buChar char="l"/>
            </a:pPr>
            <a:r>
              <a:rPr lang="zh-TW" altLang="en-US" sz="2400" dirty="0">
                <a:latin typeface="標楷體" panose="03000509000000000000" pitchFamily="65" charset="-120"/>
                <a:ea typeface="標楷體" panose="03000509000000000000" pitchFamily="65" charset="-120"/>
              </a:rPr>
              <a:t>本研究使用開源軟體來建立運行環境</a:t>
            </a:r>
          </a:p>
        </p:txBody>
      </p:sp>
    </p:spTree>
    <p:extLst>
      <p:ext uri="{BB962C8B-B14F-4D97-AF65-F5344CB8AC3E}">
        <p14:creationId xmlns:p14="http://schemas.microsoft.com/office/powerpoint/2010/main" val="3208065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Experimental design</a:t>
            </a:r>
            <a:endParaRPr lang="zh-TW" altLang="en-US" dirty="0"/>
          </a:p>
        </p:txBody>
      </p:sp>
      <p:sp>
        <p:nvSpPr>
          <p:cNvPr id="3" name="內容版面配置區 2"/>
          <p:cNvSpPr>
            <a:spLocks noGrp="1"/>
          </p:cNvSpPr>
          <p:nvPr>
            <p:ph idx="1"/>
          </p:nvPr>
        </p:nvSpPr>
        <p:spPr/>
        <p:txBody>
          <a:bodyPr>
            <a:normAutofit fontScale="85000" lnSpcReduction="10000"/>
          </a:bodyPr>
          <a:lstStyle/>
          <a:p>
            <a:pPr marL="355600" indent="-355600">
              <a:buFont typeface="Wingdings" panose="05000000000000000000" pitchFamily="2" charset="2"/>
              <a:buChar char="l"/>
            </a:pPr>
            <a:r>
              <a:rPr lang="zh-TW" altLang="en-US" sz="2600" dirty="0"/>
              <a:t>本研究進行了四個實驗。 </a:t>
            </a:r>
            <a:endParaRPr lang="en-US" altLang="zh-TW" sz="2600" dirty="0"/>
          </a:p>
          <a:p>
            <a:pPr marL="722313" indent="-366713" algn="just">
              <a:buFont typeface="+mj-lt"/>
              <a:buAutoNum type="arabicPeriod"/>
            </a:pPr>
            <a:r>
              <a:rPr lang="en-US" altLang="zh-TW" sz="2200" dirty="0"/>
              <a:t>Experiment </a:t>
            </a:r>
            <a:r>
              <a:rPr lang="en-US" altLang="zh-TW" sz="2200" dirty="0">
                <a:cs typeface="Times New Roman" panose="02020603050405020304" pitchFamily="18" charset="0"/>
              </a:rPr>
              <a:t>1</a:t>
            </a:r>
            <a:r>
              <a:rPr lang="zh-TW" altLang="en-US" sz="2200" dirty="0">
                <a:cs typeface="Times New Roman" panose="02020603050405020304" pitchFamily="18" charset="0"/>
              </a:rPr>
              <a:t>：</a:t>
            </a:r>
            <a:r>
              <a:rPr lang="zh-TW" altLang="en-US" sz="2200" dirty="0"/>
              <a:t>有</a:t>
            </a:r>
            <a:r>
              <a:rPr lang="en-US" altLang="zh-TW" sz="2200" dirty="0"/>
              <a:t>4</a:t>
            </a:r>
            <a:r>
              <a:rPr lang="zh-TW" altLang="en-US" sz="2200" dirty="0"/>
              <a:t>個例句，每個句子都會選擇關鍵字，然後使用關鍵字從語義資料庫中檢索範例程式。 </a:t>
            </a:r>
            <a:endParaRPr lang="en-US" altLang="zh-TW" sz="2200" dirty="0"/>
          </a:p>
          <a:p>
            <a:pPr marL="722313" indent="-366713" algn="just">
              <a:buFont typeface="+mj-lt"/>
              <a:buAutoNum type="arabicPeriod"/>
            </a:pPr>
            <a:r>
              <a:rPr lang="en-US" altLang="zh-TW" sz="2200" dirty="0"/>
              <a:t>Experiment </a:t>
            </a:r>
            <a:r>
              <a:rPr lang="en-US" altLang="zh-TW" sz="2200" dirty="0">
                <a:cs typeface="Times New Roman" panose="02020603050405020304" pitchFamily="18" charset="0"/>
              </a:rPr>
              <a:t>2</a:t>
            </a:r>
            <a:r>
              <a:rPr lang="zh-TW" altLang="en-US" sz="2200" dirty="0">
                <a:cs typeface="Times New Roman" panose="02020603050405020304" pitchFamily="18" charset="0"/>
              </a:rPr>
              <a:t>：</a:t>
            </a:r>
            <a:r>
              <a:rPr lang="zh-TW" altLang="en-US" sz="2200" dirty="0"/>
              <a:t>從每個範例程式中分別生成 </a:t>
            </a:r>
            <a:r>
              <a:rPr lang="en-US" altLang="zh-TW" sz="2200" dirty="0"/>
              <a:t>100 </a:t>
            </a:r>
            <a:r>
              <a:rPr lang="zh-TW" altLang="en-US" sz="2200" dirty="0"/>
              <a:t>個程式。 然後檢查範例程式和初階程式的程式碼相似度，驗證合格程式和範例程式的執行結果是否一致。 並分析口袋程式的性能。 </a:t>
            </a:r>
            <a:endParaRPr lang="en-US" altLang="zh-TW" sz="2200" dirty="0"/>
          </a:p>
          <a:p>
            <a:pPr marL="722313" indent="-366713" algn="just">
              <a:buFont typeface="+mj-lt"/>
              <a:buAutoNum type="arabicPeriod"/>
            </a:pPr>
            <a:r>
              <a:rPr lang="en-US" altLang="zh-TW" sz="2200" dirty="0"/>
              <a:t>Experiment </a:t>
            </a:r>
            <a:r>
              <a:rPr lang="en-US" altLang="zh-TW" sz="2200" dirty="0">
                <a:cs typeface="Times New Roman" panose="02020603050405020304" pitchFamily="18" charset="0"/>
              </a:rPr>
              <a:t>3</a:t>
            </a:r>
            <a:r>
              <a:rPr lang="zh-TW" altLang="en-US" sz="2200" dirty="0">
                <a:cs typeface="Times New Roman" panose="02020603050405020304" pitchFamily="18" charset="0"/>
              </a:rPr>
              <a:t>：</a:t>
            </a:r>
            <a:r>
              <a:rPr lang="zh-TW" altLang="en-US" sz="2200" dirty="0"/>
              <a:t>分析整個系統的執行速度。</a:t>
            </a:r>
            <a:endParaRPr lang="en-US" altLang="zh-TW" sz="2200" dirty="0"/>
          </a:p>
          <a:p>
            <a:pPr marL="722313" indent="-366713" algn="just">
              <a:buFont typeface="+mj-lt"/>
              <a:buAutoNum type="arabicPeriod"/>
            </a:pPr>
            <a:r>
              <a:rPr lang="en-US" altLang="zh-TW" sz="2200" dirty="0"/>
              <a:t>Experiment </a:t>
            </a:r>
            <a:r>
              <a:rPr lang="en-US" altLang="zh-TW" sz="2200" dirty="0">
                <a:cs typeface="Times New Roman" panose="02020603050405020304" pitchFamily="18" charset="0"/>
              </a:rPr>
              <a:t>4</a:t>
            </a:r>
            <a:r>
              <a:rPr lang="zh-TW" altLang="en-US" sz="2200" dirty="0">
                <a:cs typeface="Times New Roman" panose="02020603050405020304" pitchFamily="18" charset="0"/>
              </a:rPr>
              <a:t>：</a:t>
            </a:r>
            <a:r>
              <a:rPr lang="en-US" altLang="zh-TW" sz="2200" dirty="0"/>
              <a:t> </a:t>
            </a:r>
            <a:r>
              <a:rPr lang="zh-TW" altLang="en-US" sz="2200" dirty="0"/>
              <a:t>解釋模型。</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347982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 Experiment 1</a:t>
            </a:r>
            <a:endParaRPr lang="zh-TW" altLang="en-US" dirty="0"/>
          </a:p>
        </p:txBody>
      </p:sp>
      <p:sp>
        <p:nvSpPr>
          <p:cNvPr id="3" name="內容版面配置區 2"/>
          <p:cNvSpPr>
            <a:spLocks noGrp="1"/>
          </p:cNvSpPr>
          <p:nvPr>
            <p:ph idx="1"/>
          </p:nvPr>
        </p:nvSpPr>
        <p:spPr>
          <a:xfrm>
            <a:off x="1097280" y="1845734"/>
            <a:ext cx="10058400" cy="753087"/>
          </a:xfrm>
        </p:spPr>
        <p:txBody>
          <a:bodyPr>
            <a:normAutofit/>
          </a:bodyPr>
          <a:lstStyle/>
          <a:p>
            <a:pPr marL="355600" indent="-355600" algn="just">
              <a:buFont typeface="Wingdings" panose="05000000000000000000" pitchFamily="2" charset="2"/>
              <a:buChar char="l"/>
            </a:pPr>
            <a:r>
              <a:rPr lang="zh-TW" altLang="en-US" sz="2400" dirty="0"/>
              <a:t>利用</a:t>
            </a:r>
            <a:r>
              <a:rPr lang="en-US" altLang="zh-TW" sz="2400" dirty="0"/>
              <a:t>NLTK </a:t>
            </a:r>
            <a:r>
              <a:rPr lang="zh-TW" altLang="en-US" sz="2400" dirty="0"/>
              <a:t>將四個範例句子進行斷詞並相應地選擇合適的關鍵字。</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graphicFrame>
        <p:nvGraphicFramePr>
          <p:cNvPr id="7" name="表格 6"/>
          <p:cNvGraphicFramePr>
            <a:graphicFrameLocks noGrp="1"/>
          </p:cNvGraphicFramePr>
          <p:nvPr>
            <p:extLst>
              <p:ext uri="{D42A27DB-BD31-4B8C-83A1-F6EECF244321}">
                <p14:modId xmlns:p14="http://schemas.microsoft.com/office/powerpoint/2010/main" val="727095696"/>
              </p:ext>
            </p:extLst>
          </p:nvPr>
        </p:nvGraphicFramePr>
        <p:xfrm>
          <a:off x="1500984" y="3031966"/>
          <a:ext cx="9442319" cy="2926381"/>
        </p:xfrm>
        <a:graphic>
          <a:graphicData uri="http://schemas.openxmlformats.org/drawingml/2006/table">
            <a:tbl>
              <a:tblPr firstRow="1" firstCol="1" bandRow="1"/>
              <a:tblGrid>
                <a:gridCol w="2240166">
                  <a:extLst>
                    <a:ext uri="{9D8B030D-6E8A-4147-A177-3AD203B41FA5}">
                      <a16:colId xmlns:a16="http://schemas.microsoft.com/office/drawing/2014/main" val="951262770"/>
                    </a:ext>
                  </a:extLst>
                </a:gridCol>
                <a:gridCol w="7202153">
                  <a:extLst>
                    <a:ext uri="{9D8B030D-6E8A-4147-A177-3AD203B41FA5}">
                      <a16:colId xmlns:a16="http://schemas.microsoft.com/office/drawing/2014/main" val="3726257541"/>
                    </a:ext>
                  </a:extLst>
                </a:gridCol>
              </a:tblGrid>
              <a:tr h="555346">
                <a:tc>
                  <a:txBody>
                    <a:bodyPr/>
                    <a:lstStyle/>
                    <a:p>
                      <a:pPr algn="ctr">
                        <a:spcAft>
                          <a:spcPts val="300"/>
                        </a:spcAft>
                      </a:pPr>
                      <a:r>
                        <a:rPr lang="en-US" sz="1800" kern="0" dirty="0">
                          <a:effectLst/>
                          <a:latin typeface="Times New Roman" panose="02020603050405020304" pitchFamily="18" charset="0"/>
                          <a:ea typeface="標楷體" panose="03000509000000000000" pitchFamily="65" charset="-120"/>
                        </a:rPr>
                        <a:t>Case</a:t>
                      </a:r>
                      <a:endParaRPr lang="zh-TW" sz="1800" kern="100" dirty="0">
                        <a:effectLst/>
                        <a:latin typeface="Times New Roman" panose="02020603050405020304" pitchFamily="18" charset="0"/>
                        <a:ea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300"/>
                        </a:spcAft>
                      </a:pPr>
                      <a:r>
                        <a:rPr lang="en-US" sz="1800" kern="0">
                          <a:effectLst/>
                          <a:latin typeface="Times New Roman" panose="02020603050405020304" pitchFamily="18" charset="0"/>
                          <a:ea typeface="標楷體" panose="03000509000000000000" pitchFamily="65" charset="-120"/>
                        </a:rPr>
                        <a:t>Sentence content</a:t>
                      </a:r>
                      <a:endParaRPr lang="zh-TW" sz="1800" kern="100">
                        <a:effectLst/>
                        <a:latin typeface="Times New Roman" panose="02020603050405020304" pitchFamily="18" charset="0"/>
                        <a:ea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441344"/>
                  </a:ext>
                </a:extLst>
              </a:tr>
              <a:tr h="880401">
                <a:tc>
                  <a:txBody>
                    <a:bodyPr/>
                    <a:lstStyle/>
                    <a:p>
                      <a:pPr algn="ctr">
                        <a:spcAft>
                          <a:spcPts val="300"/>
                        </a:spcAft>
                      </a:pPr>
                      <a:r>
                        <a:rPr lang="en-US" sz="1800" kern="0">
                          <a:effectLst/>
                          <a:latin typeface="Times New Roman" panose="02020603050405020304" pitchFamily="18" charset="0"/>
                          <a:ea typeface="標楷體" panose="03000509000000000000" pitchFamily="65" charset="-120"/>
                        </a:rPr>
                        <a:t>Example 1</a:t>
                      </a:r>
                      <a:endParaRPr lang="zh-TW" sz="1800" kern="100">
                        <a:effectLst/>
                        <a:latin typeface="Times New Roman" panose="02020603050405020304" pitchFamily="18" charset="0"/>
                        <a:ea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50000"/>
                        </a:lnSpc>
                        <a:spcAft>
                          <a:spcPts val="300"/>
                        </a:spcAft>
                      </a:pPr>
                      <a:r>
                        <a:rPr lang="en-US" sz="1800" kern="0" dirty="0">
                          <a:effectLst/>
                          <a:latin typeface="Times New Roman" panose="02020603050405020304" pitchFamily="18" charset="0"/>
                          <a:ea typeface="標楷體" panose="03000509000000000000" pitchFamily="65" charset="-120"/>
                        </a:rPr>
                        <a:t>The weather is very good today, I want to know the traffic flow.</a:t>
                      </a:r>
                      <a:endParaRPr lang="zh-TW" sz="1800" kern="100" dirty="0">
                        <a:effectLst/>
                        <a:latin typeface="Times New Roman" panose="02020603050405020304" pitchFamily="18" charset="0"/>
                        <a:ea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554470348"/>
                  </a:ext>
                </a:extLst>
              </a:tr>
              <a:tr h="496878">
                <a:tc>
                  <a:txBody>
                    <a:bodyPr/>
                    <a:lstStyle/>
                    <a:p>
                      <a:pPr algn="ctr">
                        <a:spcAft>
                          <a:spcPts val="300"/>
                        </a:spcAft>
                      </a:pPr>
                      <a:r>
                        <a:rPr lang="en-US" sz="1800" kern="0">
                          <a:effectLst/>
                          <a:latin typeface="Times New Roman" panose="02020603050405020304" pitchFamily="18" charset="0"/>
                          <a:ea typeface="標楷體" panose="03000509000000000000" pitchFamily="65" charset="-120"/>
                        </a:rPr>
                        <a:t>Example 2</a:t>
                      </a:r>
                      <a:endParaRPr lang="zh-TW" sz="1800" kern="100">
                        <a:effectLst/>
                        <a:latin typeface="Times New Roman" panose="02020603050405020304" pitchFamily="18" charset="0"/>
                        <a:ea typeface="新細明體" panose="02020500000000000000" pitchFamily="18" charset="-120"/>
                      </a:endParaRPr>
                    </a:p>
                  </a:txBody>
                  <a:tcPr marL="68580" marR="68580" marT="0" marB="0" anchor="ctr">
                    <a:lnL>
                      <a:noFill/>
                    </a:lnL>
                    <a:lnR>
                      <a:noFill/>
                    </a:lnR>
                    <a:lnT>
                      <a:noFill/>
                    </a:lnT>
                    <a:lnB>
                      <a:noFill/>
                    </a:lnB>
                  </a:tcPr>
                </a:tc>
                <a:tc>
                  <a:txBody>
                    <a:bodyPr/>
                    <a:lstStyle/>
                    <a:p>
                      <a:pPr algn="just">
                        <a:lnSpc>
                          <a:spcPct val="150000"/>
                        </a:lnSpc>
                        <a:spcAft>
                          <a:spcPts val="300"/>
                        </a:spcAft>
                      </a:pPr>
                      <a:r>
                        <a:rPr lang="zh-TW" sz="1800" kern="0" dirty="0">
                          <a:effectLst/>
                          <a:latin typeface="Times New Roman" panose="02020603050405020304" pitchFamily="18" charset="0"/>
                          <a:ea typeface="標楷體" panose="03000509000000000000" pitchFamily="65" charset="-120"/>
                        </a:rPr>
                        <a:t>Fit approximate equations through neural network.</a:t>
                      </a:r>
                      <a:endParaRPr lang="zh-TW" sz="1800" kern="100" dirty="0">
                        <a:effectLst/>
                        <a:latin typeface="Times New Roman" panose="02020603050405020304" pitchFamily="18" charset="0"/>
                        <a:ea typeface="新細明體" panose="02020500000000000000" pitchFamily="18" charset="-120"/>
                      </a:endParaRPr>
                    </a:p>
                  </a:txBody>
                  <a:tcPr marL="68580" marR="68580" marT="0" marB="0" anchor="ctr">
                    <a:lnL>
                      <a:noFill/>
                    </a:lnL>
                    <a:lnR>
                      <a:noFill/>
                    </a:lnR>
                    <a:lnT>
                      <a:noFill/>
                    </a:lnT>
                    <a:lnB>
                      <a:noFill/>
                    </a:lnB>
                  </a:tcPr>
                </a:tc>
                <a:extLst>
                  <a:ext uri="{0D108BD9-81ED-4DB2-BD59-A6C34878D82A}">
                    <a16:rowId xmlns:a16="http://schemas.microsoft.com/office/drawing/2014/main" val="2513148122"/>
                  </a:ext>
                </a:extLst>
              </a:tr>
              <a:tr h="496878">
                <a:tc>
                  <a:txBody>
                    <a:bodyPr/>
                    <a:lstStyle/>
                    <a:p>
                      <a:pPr algn="ctr">
                        <a:spcAft>
                          <a:spcPts val="300"/>
                        </a:spcAft>
                      </a:pPr>
                      <a:r>
                        <a:rPr lang="en-US" sz="1800" kern="0">
                          <a:effectLst/>
                          <a:latin typeface="Times New Roman" panose="02020603050405020304" pitchFamily="18" charset="0"/>
                          <a:ea typeface="標楷體" panose="03000509000000000000" pitchFamily="65" charset="-120"/>
                        </a:rPr>
                        <a:t>Example 3</a:t>
                      </a:r>
                      <a:endParaRPr lang="zh-TW" sz="1800" kern="100">
                        <a:effectLst/>
                        <a:latin typeface="Times New Roman" panose="02020603050405020304" pitchFamily="18" charset="0"/>
                        <a:ea typeface="新細明體" panose="02020500000000000000" pitchFamily="18" charset="-120"/>
                      </a:endParaRPr>
                    </a:p>
                  </a:txBody>
                  <a:tcPr marL="68580" marR="68580" marT="0" marB="0" anchor="ctr">
                    <a:lnL>
                      <a:noFill/>
                    </a:lnL>
                    <a:lnR>
                      <a:noFill/>
                    </a:lnR>
                    <a:lnT>
                      <a:noFill/>
                    </a:lnT>
                    <a:lnB>
                      <a:noFill/>
                    </a:lnB>
                  </a:tcPr>
                </a:tc>
                <a:tc>
                  <a:txBody>
                    <a:bodyPr/>
                    <a:lstStyle/>
                    <a:p>
                      <a:pPr algn="just">
                        <a:lnSpc>
                          <a:spcPct val="150000"/>
                        </a:lnSpc>
                        <a:spcAft>
                          <a:spcPts val="300"/>
                        </a:spcAft>
                      </a:pPr>
                      <a:r>
                        <a:rPr lang="zh-TW" sz="1800" kern="0" dirty="0">
                          <a:effectLst/>
                          <a:latin typeface="Times New Roman" panose="02020603050405020304" pitchFamily="18" charset="0"/>
                          <a:ea typeface="標楷體" panose="03000509000000000000" pitchFamily="65" charset="-120"/>
                        </a:rPr>
                        <a:t>I want to listen to piano music and relax.</a:t>
                      </a:r>
                      <a:endParaRPr lang="zh-TW" sz="1800" kern="100" dirty="0">
                        <a:effectLst/>
                        <a:latin typeface="Times New Roman" panose="02020603050405020304" pitchFamily="18" charset="0"/>
                        <a:ea typeface="新細明體" panose="02020500000000000000" pitchFamily="18" charset="-120"/>
                      </a:endParaRPr>
                    </a:p>
                  </a:txBody>
                  <a:tcPr marL="68580" marR="68580" marT="0" marB="0" anchor="ctr">
                    <a:lnL>
                      <a:noFill/>
                    </a:lnL>
                    <a:lnR>
                      <a:noFill/>
                    </a:lnR>
                    <a:lnT>
                      <a:noFill/>
                    </a:lnT>
                    <a:lnB>
                      <a:noFill/>
                    </a:lnB>
                  </a:tcPr>
                </a:tc>
                <a:extLst>
                  <a:ext uri="{0D108BD9-81ED-4DB2-BD59-A6C34878D82A}">
                    <a16:rowId xmlns:a16="http://schemas.microsoft.com/office/drawing/2014/main" val="1534807309"/>
                  </a:ext>
                </a:extLst>
              </a:tr>
              <a:tr h="496878">
                <a:tc>
                  <a:txBody>
                    <a:bodyPr/>
                    <a:lstStyle/>
                    <a:p>
                      <a:pPr algn="ctr">
                        <a:spcAft>
                          <a:spcPts val="300"/>
                        </a:spcAft>
                      </a:pPr>
                      <a:r>
                        <a:rPr lang="en-US" sz="1800" kern="0">
                          <a:effectLst/>
                          <a:latin typeface="Times New Roman" panose="02020603050405020304" pitchFamily="18" charset="0"/>
                          <a:ea typeface="標楷體" panose="03000509000000000000" pitchFamily="65" charset="-120"/>
                        </a:rPr>
                        <a:t>Example 4</a:t>
                      </a:r>
                      <a:endParaRPr lang="zh-TW" sz="1800" kern="100">
                        <a:effectLst/>
                        <a:latin typeface="Times New Roman" panose="02020603050405020304" pitchFamily="18" charset="0"/>
                        <a:ea typeface="新細明體" panose="02020500000000000000" pitchFamily="18" charset="-12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just">
                        <a:lnSpc>
                          <a:spcPct val="150000"/>
                        </a:lnSpc>
                        <a:spcAft>
                          <a:spcPts val="300"/>
                        </a:spcAft>
                      </a:pPr>
                      <a:r>
                        <a:rPr lang="zh-TW" sz="1800" kern="0" dirty="0">
                          <a:effectLst/>
                          <a:latin typeface="Times New Roman" panose="02020603050405020304" pitchFamily="18" charset="0"/>
                          <a:ea typeface="標楷體" panose="03000509000000000000" pitchFamily="65" charset="-120"/>
                        </a:rPr>
                        <a:t>I want to turn the photo into a video for viewing, and recall it.</a:t>
                      </a:r>
                      <a:endParaRPr lang="zh-TW" sz="1800" kern="100" dirty="0">
                        <a:effectLst/>
                        <a:latin typeface="Times New Roman" panose="02020603050405020304" pitchFamily="18" charset="0"/>
                        <a:ea typeface="新細明體" panose="02020500000000000000" pitchFamily="18" charset="-12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06869"/>
                  </a:ext>
                </a:extLst>
              </a:tr>
            </a:tbl>
          </a:graphicData>
        </a:graphic>
      </p:graphicFrame>
      <p:sp>
        <p:nvSpPr>
          <p:cNvPr id="9" name="矩形 8"/>
          <p:cNvSpPr/>
          <p:nvPr/>
        </p:nvSpPr>
        <p:spPr>
          <a:xfrm>
            <a:off x="4839360" y="2535307"/>
            <a:ext cx="1906227"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Table 2.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範例句子</a:t>
            </a:r>
          </a:p>
        </p:txBody>
      </p:sp>
    </p:spTree>
    <p:extLst>
      <p:ext uri="{BB962C8B-B14F-4D97-AF65-F5344CB8AC3E}">
        <p14:creationId xmlns:p14="http://schemas.microsoft.com/office/powerpoint/2010/main" val="25389896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1 (cont.)</a:t>
            </a:r>
            <a:endParaRPr lang="zh-TW" altLang="en-US" dirty="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2122690596"/>
              </p:ext>
            </p:extLst>
          </p:nvPr>
        </p:nvGraphicFramePr>
        <p:xfrm>
          <a:off x="806187" y="3429000"/>
          <a:ext cx="10717219" cy="2814485"/>
        </p:xfrm>
        <a:graphic>
          <a:graphicData uri="http://schemas.openxmlformats.org/drawingml/2006/table">
            <a:tbl>
              <a:tblPr firstRow="1" firstCol="1" bandRow="1"/>
              <a:tblGrid>
                <a:gridCol w="2409831">
                  <a:extLst>
                    <a:ext uri="{9D8B030D-6E8A-4147-A177-3AD203B41FA5}">
                      <a16:colId xmlns:a16="http://schemas.microsoft.com/office/drawing/2014/main" val="1072129845"/>
                    </a:ext>
                  </a:extLst>
                </a:gridCol>
                <a:gridCol w="4978056">
                  <a:extLst>
                    <a:ext uri="{9D8B030D-6E8A-4147-A177-3AD203B41FA5}">
                      <a16:colId xmlns:a16="http://schemas.microsoft.com/office/drawing/2014/main" val="3394396239"/>
                    </a:ext>
                  </a:extLst>
                </a:gridCol>
                <a:gridCol w="3329332">
                  <a:extLst>
                    <a:ext uri="{9D8B030D-6E8A-4147-A177-3AD203B41FA5}">
                      <a16:colId xmlns:a16="http://schemas.microsoft.com/office/drawing/2014/main" val="3123278844"/>
                    </a:ext>
                  </a:extLst>
                </a:gridCol>
              </a:tblGrid>
              <a:tr h="938161">
                <a:tc>
                  <a:txBody>
                    <a:bodyPr/>
                    <a:lstStyle/>
                    <a:p>
                      <a:pPr algn="ctr">
                        <a:spcAft>
                          <a:spcPts val="300"/>
                        </a:spcAft>
                      </a:pPr>
                      <a:r>
                        <a:rPr lang="en-US" sz="1800" kern="0" dirty="0">
                          <a:effectLst/>
                          <a:latin typeface="Times New Roman" panose="02020603050405020304" pitchFamily="18" charset="0"/>
                          <a:ea typeface="標楷體" panose="03000509000000000000" pitchFamily="65" charset="-120"/>
                        </a:rPr>
                        <a:t>Case</a:t>
                      </a:r>
                      <a:endParaRPr lang="zh-TW" sz="1800" kern="100" dirty="0">
                        <a:effectLst/>
                        <a:latin typeface="Times New Roman" panose="02020603050405020304" pitchFamily="18" charset="0"/>
                        <a:ea typeface="新細明體" panose="02020500000000000000" pitchFamily="18" charset="-12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300"/>
                        </a:spcAft>
                      </a:pPr>
                      <a:r>
                        <a:rPr lang="en-US" sz="1800" kern="0" dirty="0">
                          <a:effectLst/>
                          <a:latin typeface="Times New Roman" panose="02020603050405020304" pitchFamily="18" charset="0"/>
                          <a:ea typeface="標楷體" panose="03000509000000000000" pitchFamily="65" charset="-120"/>
                        </a:rPr>
                        <a:t>Extracted keywords from example sentence</a:t>
                      </a:r>
                      <a:endParaRPr lang="zh-TW" sz="1800" kern="100" dirty="0">
                        <a:effectLst/>
                        <a:latin typeface="Times New Roman" panose="02020603050405020304" pitchFamily="18" charset="0"/>
                        <a:ea typeface="新細明體" panose="02020500000000000000" pitchFamily="18" charset="-12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300"/>
                        </a:spcAft>
                      </a:pPr>
                      <a:r>
                        <a:rPr lang="en-US" sz="1800" kern="0">
                          <a:effectLst/>
                          <a:latin typeface="Times New Roman" panose="02020603050405020304" pitchFamily="18" charset="0"/>
                          <a:ea typeface="標楷體" panose="03000509000000000000" pitchFamily="65" charset="-120"/>
                        </a:rPr>
                        <a:t>Sample program</a:t>
                      </a:r>
                      <a:endParaRPr lang="zh-TW" sz="1800" kern="100">
                        <a:effectLst/>
                        <a:latin typeface="Times New Roman" panose="02020603050405020304" pitchFamily="18" charset="0"/>
                        <a:ea typeface="新細明體" panose="02020500000000000000" pitchFamily="18" charset="-12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1133038"/>
                  </a:ext>
                </a:extLst>
              </a:tr>
              <a:tr h="469081">
                <a:tc>
                  <a:txBody>
                    <a:bodyPr/>
                    <a:lstStyle/>
                    <a:p>
                      <a:pPr algn="ctr">
                        <a:spcAft>
                          <a:spcPts val="300"/>
                        </a:spcAft>
                      </a:pPr>
                      <a:r>
                        <a:rPr lang="en-US" sz="1800" kern="0">
                          <a:effectLst/>
                          <a:latin typeface="Times New Roman" panose="02020603050405020304" pitchFamily="18" charset="0"/>
                          <a:ea typeface="標楷體" panose="03000509000000000000" pitchFamily="65" charset="-120"/>
                        </a:rPr>
                        <a:t>Example 1</a:t>
                      </a:r>
                      <a:endParaRPr lang="zh-TW" sz="1800" kern="100">
                        <a:effectLst/>
                        <a:latin typeface="Times New Roman" panose="02020603050405020304" pitchFamily="18" charset="0"/>
                        <a:ea typeface="新細明體" panose="02020500000000000000" pitchFamily="18" charset="-12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300"/>
                        </a:spcAft>
                      </a:pPr>
                      <a:r>
                        <a:rPr lang="zh-TW" sz="1800" kern="0" dirty="0">
                          <a:effectLst/>
                          <a:latin typeface="Times New Roman" panose="02020603050405020304" pitchFamily="18" charset="0"/>
                          <a:ea typeface="標楷體" panose="03000509000000000000" pitchFamily="65" charset="-120"/>
                        </a:rPr>
                        <a:t>weather, traffic</a:t>
                      </a:r>
                      <a:endParaRPr lang="zh-TW" sz="1800" kern="100" dirty="0">
                        <a:effectLst/>
                        <a:latin typeface="Times New Roman" panose="02020603050405020304" pitchFamily="18" charset="0"/>
                        <a:ea typeface="新細明體" panose="02020500000000000000" pitchFamily="18" charset="-12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300"/>
                        </a:spcAft>
                      </a:pPr>
                      <a:r>
                        <a:rPr lang="en-US" sz="1800" kern="0">
                          <a:solidFill>
                            <a:srgbClr val="000000"/>
                          </a:solidFill>
                          <a:effectLst/>
                          <a:latin typeface="Times New Roman" panose="02020603050405020304" pitchFamily="18" charset="0"/>
                          <a:ea typeface="標楷體" panose="03000509000000000000" pitchFamily="65" charset="-120"/>
                        </a:rPr>
                        <a:t>Web-Crawler</a:t>
                      </a:r>
                      <a:endParaRPr lang="zh-TW" sz="1800" kern="100">
                        <a:effectLst/>
                        <a:latin typeface="Times New Roman" panose="02020603050405020304" pitchFamily="18" charset="0"/>
                        <a:ea typeface="新細明體" panose="02020500000000000000" pitchFamily="18" charset="-12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97185378"/>
                  </a:ext>
                </a:extLst>
              </a:tr>
              <a:tr h="469081">
                <a:tc>
                  <a:txBody>
                    <a:bodyPr/>
                    <a:lstStyle/>
                    <a:p>
                      <a:pPr algn="ctr">
                        <a:spcAft>
                          <a:spcPts val="300"/>
                        </a:spcAft>
                      </a:pPr>
                      <a:r>
                        <a:rPr lang="en-US" sz="1800" kern="0">
                          <a:effectLst/>
                          <a:latin typeface="Times New Roman" panose="02020603050405020304" pitchFamily="18" charset="0"/>
                          <a:ea typeface="標楷體" panose="03000509000000000000" pitchFamily="65" charset="-120"/>
                        </a:rPr>
                        <a:t>Example 2</a:t>
                      </a:r>
                      <a:endParaRPr lang="zh-TW" sz="1800" kern="100">
                        <a:effectLst/>
                        <a:latin typeface="Times New Roman" panose="02020603050405020304" pitchFamily="18" charset="0"/>
                        <a:ea typeface="新細明體" panose="02020500000000000000" pitchFamily="18" charset="-120"/>
                      </a:endParaRPr>
                    </a:p>
                  </a:txBody>
                  <a:tcPr marL="68580" marR="68580" marT="0" marB="0">
                    <a:lnL>
                      <a:noFill/>
                    </a:lnL>
                    <a:lnR>
                      <a:noFill/>
                    </a:lnR>
                    <a:lnT>
                      <a:noFill/>
                    </a:lnT>
                    <a:lnB>
                      <a:noFill/>
                    </a:lnB>
                  </a:tcPr>
                </a:tc>
                <a:tc>
                  <a:txBody>
                    <a:bodyPr/>
                    <a:lstStyle/>
                    <a:p>
                      <a:pPr algn="ctr">
                        <a:spcAft>
                          <a:spcPts val="300"/>
                        </a:spcAft>
                      </a:pPr>
                      <a:r>
                        <a:rPr lang="zh-TW" sz="1800" kern="0" dirty="0">
                          <a:effectLst/>
                          <a:latin typeface="Times New Roman" panose="02020603050405020304" pitchFamily="18" charset="0"/>
                          <a:ea typeface="標楷體" panose="03000509000000000000" pitchFamily="65" charset="-120"/>
                        </a:rPr>
                        <a:t>equations, neural, network</a:t>
                      </a:r>
                      <a:endParaRPr lang="zh-TW" sz="1800" kern="100" dirty="0">
                        <a:effectLst/>
                        <a:latin typeface="Times New Roman" panose="02020603050405020304" pitchFamily="18" charset="0"/>
                        <a:ea typeface="新細明體" panose="02020500000000000000" pitchFamily="18" charset="-120"/>
                      </a:endParaRPr>
                    </a:p>
                  </a:txBody>
                  <a:tcPr marL="68580" marR="68580" marT="0" marB="0" anchor="ctr">
                    <a:lnL>
                      <a:noFill/>
                    </a:lnL>
                    <a:lnR>
                      <a:noFill/>
                    </a:lnR>
                    <a:lnT>
                      <a:noFill/>
                    </a:lnT>
                    <a:lnB>
                      <a:noFill/>
                    </a:lnB>
                  </a:tcPr>
                </a:tc>
                <a:tc>
                  <a:txBody>
                    <a:bodyPr/>
                    <a:lstStyle/>
                    <a:p>
                      <a:pPr algn="ctr">
                        <a:spcAft>
                          <a:spcPts val="300"/>
                        </a:spcAft>
                      </a:pPr>
                      <a:r>
                        <a:rPr lang="zh-TW" sz="1800" kern="0">
                          <a:effectLst/>
                          <a:latin typeface="Times New Roman" panose="02020603050405020304" pitchFamily="18" charset="0"/>
                          <a:ea typeface="標楷體" panose="03000509000000000000" pitchFamily="65" charset="-120"/>
                        </a:rPr>
                        <a:t>Neuralnetwork</a:t>
                      </a:r>
                      <a:endParaRPr lang="zh-TW" sz="1800" kern="100">
                        <a:effectLst/>
                        <a:latin typeface="Times New Roman" panose="02020603050405020304" pitchFamily="18" charset="0"/>
                        <a:ea typeface="新細明體" panose="02020500000000000000" pitchFamily="18" charset="-120"/>
                      </a:endParaRPr>
                    </a:p>
                  </a:txBody>
                  <a:tcPr marL="68580" marR="68580" marT="0" marB="0">
                    <a:lnL>
                      <a:noFill/>
                    </a:lnL>
                    <a:lnR>
                      <a:noFill/>
                    </a:lnR>
                    <a:lnT>
                      <a:noFill/>
                    </a:lnT>
                    <a:lnB>
                      <a:noFill/>
                    </a:lnB>
                  </a:tcPr>
                </a:tc>
                <a:extLst>
                  <a:ext uri="{0D108BD9-81ED-4DB2-BD59-A6C34878D82A}">
                    <a16:rowId xmlns:a16="http://schemas.microsoft.com/office/drawing/2014/main" val="3971887605"/>
                  </a:ext>
                </a:extLst>
              </a:tr>
              <a:tr h="469081">
                <a:tc>
                  <a:txBody>
                    <a:bodyPr/>
                    <a:lstStyle/>
                    <a:p>
                      <a:pPr algn="ctr">
                        <a:spcAft>
                          <a:spcPts val="300"/>
                        </a:spcAft>
                      </a:pPr>
                      <a:r>
                        <a:rPr lang="en-US" sz="1800" kern="0">
                          <a:effectLst/>
                          <a:latin typeface="Times New Roman" panose="02020603050405020304" pitchFamily="18" charset="0"/>
                          <a:ea typeface="標楷體" panose="03000509000000000000" pitchFamily="65" charset="-120"/>
                        </a:rPr>
                        <a:t>Example 3</a:t>
                      </a:r>
                      <a:endParaRPr lang="zh-TW" sz="1800" kern="100">
                        <a:effectLst/>
                        <a:latin typeface="Times New Roman" panose="02020603050405020304" pitchFamily="18" charset="0"/>
                        <a:ea typeface="新細明體" panose="02020500000000000000" pitchFamily="18" charset="-120"/>
                      </a:endParaRPr>
                    </a:p>
                  </a:txBody>
                  <a:tcPr marL="68580" marR="68580" marT="0" marB="0">
                    <a:lnL>
                      <a:noFill/>
                    </a:lnL>
                    <a:lnR>
                      <a:noFill/>
                    </a:lnR>
                    <a:lnT>
                      <a:noFill/>
                    </a:lnT>
                    <a:lnB>
                      <a:noFill/>
                    </a:lnB>
                  </a:tcPr>
                </a:tc>
                <a:tc>
                  <a:txBody>
                    <a:bodyPr/>
                    <a:lstStyle/>
                    <a:p>
                      <a:pPr algn="ctr">
                        <a:spcAft>
                          <a:spcPts val="300"/>
                        </a:spcAft>
                      </a:pPr>
                      <a:r>
                        <a:rPr lang="en-US" sz="1800" kern="0" dirty="0">
                          <a:effectLst/>
                          <a:latin typeface="Times New Roman" panose="02020603050405020304" pitchFamily="18" charset="0"/>
                          <a:ea typeface="標楷體" panose="03000509000000000000" pitchFamily="65" charset="-120"/>
                        </a:rPr>
                        <a:t>piano, music</a:t>
                      </a:r>
                      <a:endParaRPr lang="zh-TW" sz="1800" kern="100" dirty="0">
                        <a:effectLst/>
                        <a:latin typeface="Times New Roman" panose="02020603050405020304" pitchFamily="18" charset="0"/>
                        <a:ea typeface="新細明體" panose="02020500000000000000" pitchFamily="18" charset="-120"/>
                      </a:endParaRPr>
                    </a:p>
                  </a:txBody>
                  <a:tcPr marL="68580" marR="68580" marT="0" marB="0" anchor="ctr">
                    <a:lnL>
                      <a:noFill/>
                    </a:lnL>
                    <a:lnR>
                      <a:noFill/>
                    </a:lnR>
                    <a:lnT>
                      <a:noFill/>
                    </a:lnT>
                    <a:lnB>
                      <a:noFill/>
                    </a:lnB>
                  </a:tcPr>
                </a:tc>
                <a:tc>
                  <a:txBody>
                    <a:bodyPr/>
                    <a:lstStyle/>
                    <a:p>
                      <a:pPr algn="ctr">
                        <a:spcAft>
                          <a:spcPts val="300"/>
                        </a:spcAft>
                      </a:pPr>
                      <a:r>
                        <a:rPr lang="en-US" sz="1800" kern="0" dirty="0">
                          <a:effectLst/>
                          <a:latin typeface="Times New Roman" panose="02020603050405020304" pitchFamily="18" charset="0"/>
                          <a:ea typeface="標楷體" panose="03000509000000000000" pitchFamily="65" charset="-120"/>
                        </a:rPr>
                        <a:t>Music</a:t>
                      </a:r>
                      <a:endParaRPr lang="zh-TW" sz="1800" kern="100" dirty="0">
                        <a:effectLst/>
                        <a:latin typeface="Times New Roman" panose="02020603050405020304" pitchFamily="18" charset="0"/>
                        <a:ea typeface="新細明體" panose="02020500000000000000" pitchFamily="18" charset="-120"/>
                      </a:endParaRPr>
                    </a:p>
                  </a:txBody>
                  <a:tcPr marL="68580" marR="68580" marT="0" marB="0">
                    <a:lnL>
                      <a:noFill/>
                    </a:lnL>
                    <a:lnR>
                      <a:noFill/>
                    </a:lnR>
                    <a:lnT>
                      <a:noFill/>
                    </a:lnT>
                    <a:lnB>
                      <a:noFill/>
                    </a:lnB>
                  </a:tcPr>
                </a:tc>
                <a:extLst>
                  <a:ext uri="{0D108BD9-81ED-4DB2-BD59-A6C34878D82A}">
                    <a16:rowId xmlns:a16="http://schemas.microsoft.com/office/drawing/2014/main" val="2907720249"/>
                  </a:ext>
                </a:extLst>
              </a:tr>
              <a:tr h="469081">
                <a:tc>
                  <a:txBody>
                    <a:bodyPr/>
                    <a:lstStyle/>
                    <a:p>
                      <a:pPr algn="ctr">
                        <a:spcAft>
                          <a:spcPts val="300"/>
                        </a:spcAft>
                      </a:pPr>
                      <a:r>
                        <a:rPr lang="en-US" sz="1800" kern="0">
                          <a:effectLst/>
                          <a:latin typeface="Times New Roman" panose="02020603050405020304" pitchFamily="18" charset="0"/>
                          <a:ea typeface="標楷體" panose="03000509000000000000" pitchFamily="65" charset="-120"/>
                        </a:rPr>
                        <a:t>Example 4</a:t>
                      </a:r>
                      <a:endParaRPr lang="zh-TW" sz="1800" kern="100">
                        <a:effectLst/>
                        <a:latin typeface="Times New Roman" panose="02020603050405020304" pitchFamily="18" charset="0"/>
                        <a:ea typeface="新細明體" panose="02020500000000000000" pitchFamily="18" charset="-12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300"/>
                        </a:spcAft>
                      </a:pPr>
                      <a:r>
                        <a:rPr lang="en-US" sz="1800" kern="0">
                          <a:effectLst/>
                          <a:latin typeface="Times New Roman" panose="02020603050405020304" pitchFamily="18" charset="0"/>
                          <a:ea typeface="標楷體" panose="03000509000000000000" pitchFamily="65" charset="-120"/>
                        </a:rPr>
                        <a:t>photo, video</a:t>
                      </a:r>
                      <a:endParaRPr lang="zh-TW" sz="1800" kern="100">
                        <a:effectLst/>
                        <a:latin typeface="Times New Roman" panose="02020603050405020304" pitchFamily="18" charset="0"/>
                        <a:ea typeface="新細明體" panose="02020500000000000000" pitchFamily="18" charset="-12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300"/>
                        </a:spcAft>
                      </a:pPr>
                      <a:r>
                        <a:rPr lang="zh-TW" sz="1800" kern="0" dirty="0">
                          <a:effectLst/>
                          <a:latin typeface="Times New Roman" panose="02020603050405020304" pitchFamily="18" charset="0"/>
                          <a:ea typeface="標楷體" panose="03000509000000000000" pitchFamily="65" charset="-120"/>
                        </a:rPr>
                        <a:t>Makevideo</a:t>
                      </a:r>
                      <a:endParaRPr lang="zh-TW" sz="1800" kern="100" dirty="0">
                        <a:effectLst/>
                        <a:latin typeface="Times New Roman" panose="02020603050405020304" pitchFamily="18" charset="0"/>
                        <a:ea typeface="新細明體" panose="02020500000000000000" pitchFamily="18" charset="-12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6851507"/>
                  </a:ext>
                </a:extLst>
              </a:tr>
            </a:tbl>
          </a:graphicData>
        </a:graphic>
      </p:graphicFrame>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文字方塊 5"/>
          <p:cNvSpPr txBox="1"/>
          <p:nvPr/>
        </p:nvSpPr>
        <p:spPr>
          <a:xfrm>
            <a:off x="1299409" y="2036730"/>
            <a:ext cx="9509760" cy="1200329"/>
          </a:xfrm>
          <a:prstGeom prst="rect">
            <a:avLst/>
          </a:prstGeom>
          <a:noFill/>
        </p:spPr>
        <p:txBody>
          <a:bodyPr wrap="square" rtlCol="0">
            <a:spAutoFit/>
          </a:bodyPr>
          <a:lstStyle/>
          <a:p>
            <a:pPr marL="342900" indent="-342900" algn="just">
              <a:buClr>
                <a:schemeClr val="accent1"/>
              </a:buClr>
              <a:buFont typeface="Wingdings" panose="05000000000000000000" pitchFamily="2" charset="2"/>
              <a:buChar char="l"/>
            </a:pP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關鍵字具有從語義資料庫中精確找到並提取的相應範例程式，其中相應範例程式的名稱為</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Web-Crawler</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dirty="0" err="1">
                <a:latin typeface="Times New Roman" panose="02020603050405020304" pitchFamily="18" charset="0"/>
                <a:ea typeface="標楷體" panose="03000509000000000000" pitchFamily="65" charset="-120"/>
                <a:cs typeface="Times New Roman" panose="02020603050405020304" pitchFamily="18" charset="0"/>
              </a:rPr>
              <a:t>Neuralnetwork</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Music</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2400" dirty="0" err="1">
                <a:latin typeface="Times New Roman" panose="02020603050405020304" pitchFamily="18" charset="0"/>
                <a:ea typeface="標楷體" panose="03000509000000000000" pitchFamily="65" charset="-120"/>
                <a:cs typeface="Times New Roman" panose="02020603050405020304" pitchFamily="18" charset="0"/>
              </a:rPr>
              <a:t>Makevideo</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a:t>
            </a:r>
          </a:p>
        </p:txBody>
      </p:sp>
      <p:sp>
        <p:nvSpPr>
          <p:cNvPr id="7" name="矩形 6"/>
          <p:cNvSpPr/>
          <p:nvPr/>
        </p:nvSpPr>
        <p:spPr>
          <a:xfrm>
            <a:off x="4262364" y="2867727"/>
            <a:ext cx="3522054"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Table 3.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關鍵詞與對應的範例程式</a:t>
            </a:r>
          </a:p>
        </p:txBody>
      </p:sp>
    </p:spTree>
    <p:extLst>
      <p:ext uri="{BB962C8B-B14F-4D97-AF65-F5344CB8AC3E}">
        <p14:creationId xmlns:p14="http://schemas.microsoft.com/office/powerpoint/2010/main" val="2540891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2</a:t>
            </a:r>
            <a:endParaRPr lang="zh-TW" altLang="en-US" dirty="0"/>
          </a:p>
        </p:txBody>
      </p:sp>
      <p:sp>
        <p:nvSpPr>
          <p:cNvPr id="3" name="內容版面配置區 2"/>
          <p:cNvSpPr>
            <a:spLocks noGrp="1"/>
          </p:cNvSpPr>
          <p:nvPr>
            <p:ph idx="1"/>
          </p:nvPr>
        </p:nvSpPr>
        <p:spPr>
          <a:xfrm>
            <a:off x="1097280" y="1845734"/>
            <a:ext cx="10693667" cy="4314434"/>
          </a:xfrm>
        </p:spPr>
        <p:txBody>
          <a:bodyPr>
            <a:normAutofit/>
          </a:bodyPr>
          <a:lstStyle/>
          <a:p>
            <a:pPr marL="355600" indent="-355600" algn="just">
              <a:lnSpc>
                <a:spcPct val="100000"/>
              </a:lnSpc>
              <a:buFont typeface="Wingdings" panose="05000000000000000000" pitchFamily="2" charset="2"/>
              <a:buChar char="l"/>
            </a:pPr>
            <a:r>
              <a:rPr lang="zh-TW" altLang="en-US" sz="2400" dirty="0"/>
              <a:t>首先將四個</a:t>
            </a:r>
            <a:r>
              <a:rPr lang="zh-TW" altLang="en-US" sz="2400" dirty="0">
                <a:cs typeface="Times New Roman" panose="02020603050405020304" pitchFamily="18" charset="0"/>
              </a:rPr>
              <a:t>範例程式</a:t>
            </a:r>
            <a:r>
              <a:rPr lang="zh-TW" altLang="en-US" sz="2400" dirty="0"/>
              <a:t>導入 </a:t>
            </a:r>
            <a:r>
              <a:rPr lang="en-US" altLang="zh-TW" sz="2400" dirty="0"/>
              <a:t>GPT-2</a:t>
            </a:r>
            <a:r>
              <a:rPr lang="zh-TW" altLang="en-US" sz="2400" dirty="0"/>
              <a:t>、</a:t>
            </a:r>
            <a:r>
              <a:rPr lang="en-US" altLang="zh-TW" sz="2400" dirty="0"/>
              <a:t>MASS </a:t>
            </a:r>
            <a:r>
              <a:rPr lang="zh-TW" altLang="en-US" sz="2400" dirty="0"/>
              <a:t>和 </a:t>
            </a:r>
            <a:r>
              <a:rPr lang="en-US" altLang="zh-TW" sz="2400" dirty="0"/>
              <a:t>BART</a:t>
            </a:r>
            <a:r>
              <a:rPr lang="zh-TW" altLang="en-US" sz="2400" dirty="0"/>
              <a:t>，生成初階程式。 </a:t>
            </a:r>
            <a:endParaRPr lang="en-US" altLang="zh-TW" sz="2400" dirty="0"/>
          </a:p>
          <a:p>
            <a:pPr marL="355600" indent="-355600" algn="just">
              <a:lnSpc>
                <a:spcPct val="100000"/>
              </a:lnSpc>
              <a:buFont typeface="Wingdings" panose="05000000000000000000" pitchFamily="2" charset="2"/>
              <a:buChar char="l"/>
            </a:pPr>
            <a:r>
              <a:rPr lang="zh-TW" altLang="en-US" sz="2400" dirty="0"/>
              <a:t>每個</a:t>
            </a:r>
            <a:r>
              <a:rPr lang="zh-TW" altLang="en-US" sz="2400" dirty="0">
                <a:cs typeface="Times New Roman" panose="02020603050405020304" pitchFamily="18" charset="0"/>
              </a:rPr>
              <a:t>範例程式</a:t>
            </a:r>
            <a:r>
              <a:rPr lang="zh-TW" altLang="en-US" sz="2400" dirty="0"/>
              <a:t>生成 </a:t>
            </a:r>
            <a:r>
              <a:rPr lang="en-US" altLang="zh-TW" sz="2400" dirty="0"/>
              <a:t>100 </a:t>
            </a:r>
            <a:r>
              <a:rPr lang="zh-TW" altLang="en-US" sz="2400" dirty="0"/>
              <a:t>個初階程式後，接下來是使用</a:t>
            </a:r>
            <a:r>
              <a:rPr lang="en-US" altLang="zh-TW" sz="2400" dirty="0" err="1"/>
              <a:t>variational</a:t>
            </a:r>
            <a:r>
              <a:rPr lang="zh-TW" altLang="en-US" sz="2400" dirty="0"/>
              <a:t> </a:t>
            </a:r>
            <a:r>
              <a:rPr lang="en-US" altLang="zh-TW" sz="2400" dirty="0" err="1"/>
              <a:t>simhash</a:t>
            </a:r>
            <a:r>
              <a:rPr lang="en-US" altLang="zh-TW" sz="2400" dirty="0"/>
              <a:t> (VSH) </a:t>
            </a:r>
            <a:r>
              <a:rPr lang="zh-TW" altLang="en-US" sz="2400" dirty="0"/>
              <a:t>演算法檢查程式碼相似度。 </a:t>
            </a:r>
            <a:endParaRPr lang="en-US" altLang="zh-TW" sz="2400" dirty="0"/>
          </a:p>
          <a:p>
            <a:pPr marL="355600" indent="-355600" algn="just">
              <a:lnSpc>
                <a:spcPct val="100000"/>
              </a:lnSpc>
              <a:buFont typeface="Wingdings" panose="05000000000000000000" pitchFamily="2" charset="2"/>
              <a:buChar char="l"/>
            </a:pPr>
            <a:r>
              <a:rPr lang="zh-TW" altLang="en-US" sz="2400" dirty="0"/>
              <a:t>設置了程式碼相似度合格率大於等於</a:t>
            </a:r>
            <a:r>
              <a:rPr lang="en-US" altLang="zh-TW" sz="2400" dirty="0"/>
              <a:t>90%</a:t>
            </a:r>
            <a:r>
              <a:rPr lang="zh-TW" altLang="en-US" sz="2400" dirty="0"/>
              <a:t>的初階程式，稱為合格程式。</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75055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2</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pic>
        <p:nvPicPr>
          <p:cNvPr id="13" name="圖片 12"/>
          <p:cNvPicPr/>
          <p:nvPr/>
        </p:nvPicPr>
        <p:blipFill>
          <a:blip r:embed="rId2">
            <a:extLst>
              <a:ext uri="{28A0092B-C50C-407E-A947-70E740481C1C}">
                <a14:useLocalDpi xmlns:a14="http://schemas.microsoft.com/office/drawing/2010/main" val="0"/>
              </a:ext>
            </a:extLst>
          </a:blip>
          <a:srcRect/>
          <a:stretch>
            <a:fillRect/>
          </a:stretch>
        </p:blipFill>
        <p:spPr bwMode="auto">
          <a:xfrm>
            <a:off x="476463" y="1979725"/>
            <a:ext cx="5619537" cy="3880826"/>
          </a:xfrm>
          <a:prstGeom prst="rect">
            <a:avLst/>
          </a:prstGeom>
          <a:noFill/>
        </p:spPr>
      </p:pic>
      <p:pic>
        <p:nvPicPr>
          <p:cNvPr id="14" name="圖片 13"/>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79725"/>
            <a:ext cx="5692877" cy="3880826"/>
          </a:xfrm>
          <a:prstGeom prst="rect">
            <a:avLst/>
          </a:prstGeom>
          <a:noFill/>
        </p:spPr>
      </p:pic>
      <p:sp>
        <p:nvSpPr>
          <p:cNvPr id="7" name="矩形 6"/>
          <p:cNvSpPr/>
          <p:nvPr/>
        </p:nvSpPr>
        <p:spPr>
          <a:xfrm>
            <a:off x="871138" y="5975502"/>
            <a:ext cx="4307589"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17.</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範例程式</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的初階程式的合格率</a:t>
            </a:r>
          </a:p>
        </p:txBody>
      </p:sp>
      <p:sp>
        <p:nvSpPr>
          <p:cNvPr id="8" name="矩形 7"/>
          <p:cNvSpPr/>
          <p:nvPr/>
        </p:nvSpPr>
        <p:spPr>
          <a:xfrm>
            <a:off x="7203910" y="5975502"/>
            <a:ext cx="4307589"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18.</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範例程式</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的初階程式的合格率</a:t>
            </a:r>
          </a:p>
        </p:txBody>
      </p:sp>
    </p:spTree>
    <p:extLst>
      <p:ext uri="{BB962C8B-B14F-4D97-AF65-F5344CB8AC3E}">
        <p14:creationId xmlns:p14="http://schemas.microsoft.com/office/powerpoint/2010/main" val="453025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2</a:t>
            </a:r>
            <a:r>
              <a:rPr lang="zh-TW" altLang="en-US" dirty="0"/>
              <a:t> </a:t>
            </a:r>
            <a:r>
              <a:rPr lang="en-US" altLang="zh-TW" dirty="0"/>
              <a:t>(cont.)</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pic>
        <p:nvPicPr>
          <p:cNvPr id="9" name="圖片 8"/>
          <p:cNvPicPr/>
          <p:nvPr/>
        </p:nvPicPr>
        <p:blipFill>
          <a:blip r:embed="rId3">
            <a:extLst>
              <a:ext uri="{28A0092B-C50C-407E-A947-70E740481C1C}">
                <a14:useLocalDpi xmlns:a14="http://schemas.microsoft.com/office/drawing/2010/main" val="0"/>
              </a:ext>
            </a:extLst>
          </a:blip>
          <a:srcRect/>
          <a:stretch>
            <a:fillRect/>
          </a:stretch>
        </p:blipFill>
        <p:spPr bwMode="auto">
          <a:xfrm>
            <a:off x="149089" y="2106925"/>
            <a:ext cx="5946911" cy="3933220"/>
          </a:xfrm>
          <a:prstGeom prst="rect">
            <a:avLst/>
          </a:prstGeom>
          <a:noFill/>
        </p:spPr>
      </p:pic>
      <p:pic>
        <p:nvPicPr>
          <p:cNvPr id="10" name="圖片 9"/>
          <p:cNvPicPr/>
          <p:nvPr/>
        </p:nvPicPr>
        <p:blipFill>
          <a:blip r:embed="rId4">
            <a:extLst>
              <a:ext uri="{28A0092B-C50C-407E-A947-70E740481C1C}">
                <a14:useLocalDpi xmlns:a14="http://schemas.microsoft.com/office/drawing/2010/main" val="0"/>
              </a:ext>
            </a:extLst>
          </a:blip>
          <a:srcRect/>
          <a:stretch>
            <a:fillRect/>
          </a:stretch>
        </p:blipFill>
        <p:spPr bwMode="auto">
          <a:xfrm>
            <a:off x="6126479" y="2106925"/>
            <a:ext cx="5721749" cy="3899782"/>
          </a:xfrm>
          <a:prstGeom prst="rect">
            <a:avLst/>
          </a:prstGeom>
          <a:noFill/>
        </p:spPr>
      </p:pic>
      <p:sp>
        <p:nvSpPr>
          <p:cNvPr id="11" name="矩形 10"/>
          <p:cNvSpPr/>
          <p:nvPr/>
        </p:nvSpPr>
        <p:spPr>
          <a:xfrm>
            <a:off x="968749" y="6006707"/>
            <a:ext cx="4307589"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19.</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範例程式</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的初階程式的合格率</a:t>
            </a:r>
          </a:p>
        </p:txBody>
      </p:sp>
      <p:sp>
        <p:nvSpPr>
          <p:cNvPr id="12" name="矩形 11"/>
          <p:cNvSpPr/>
          <p:nvPr/>
        </p:nvSpPr>
        <p:spPr>
          <a:xfrm>
            <a:off x="7147700" y="6006707"/>
            <a:ext cx="4307589"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20.</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範例程式</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的初階程式的合格率</a:t>
            </a:r>
          </a:p>
        </p:txBody>
      </p:sp>
    </p:spTree>
    <p:extLst>
      <p:ext uri="{BB962C8B-B14F-4D97-AF65-F5344CB8AC3E}">
        <p14:creationId xmlns:p14="http://schemas.microsoft.com/office/powerpoint/2010/main" val="2766847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2</a:t>
            </a:r>
            <a:r>
              <a:rPr lang="zh-TW" altLang="en-US" dirty="0"/>
              <a:t> </a:t>
            </a:r>
            <a:r>
              <a:rPr lang="en-US" altLang="zh-TW" dirty="0"/>
              <a:t>(cont.)</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pic>
        <p:nvPicPr>
          <p:cNvPr id="5" name="圖片 4"/>
          <p:cNvPicPr>
            <a:picLocks noChangeAspect="1"/>
          </p:cNvPicPr>
          <p:nvPr/>
        </p:nvPicPr>
        <p:blipFill>
          <a:blip r:embed="rId2"/>
          <a:stretch>
            <a:fillRect/>
          </a:stretch>
        </p:blipFill>
        <p:spPr>
          <a:xfrm>
            <a:off x="168168" y="3194741"/>
            <a:ext cx="11973425" cy="815741"/>
          </a:xfrm>
          <a:prstGeom prst="rect">
            <a:avLst/>
          </a:prstGeom>
        </p:spPr>
      </p:pic>
      <p:sp>
        <p:nvSpPr>
          <p:cNvPr id="6" name="矩形 5"/>
          <p:cNvSpPr/>
          <p:nvPr/>
        </p:nvSpPr>
        <p:spPr>
          <a:xfrm>
            <a:off x="4127570" y="4010482"/>
            <a:ext cx="3384260"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21.</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範例程式</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的執行結果</a:t>
            </a:r>
          </a:p>
        </p:txBody>
      </p:sp>
      <p:pic>
        <p:nvPicPr>
          <p:cNvPr id="7" name="圖片 6"/>
          <p:cNvPicPr>
            <a:picLocks noChangeAspect="1"/>
          </p:cNvPicPr>
          <p:nvPr/>
        </p:nvPicPr>
        <p:blipFill>
          <a:blip r:embed="rId3"/>
          <a:stretch>
            <a:fillRect/>
          </a:stretch>
        </p:blipFill>
        <p:spPr>
          <a:xfrm>
            <a:off x="87245" y="4703532"/>
            <a:ext cx="12054348" cy="726333"/>
          </a:xfrm>
          <a:prstGeom prst="rect">
            <a:avLst/>
          </a:prstGeom>
        </p:spPr>
      </p:pic>
      <p:sp>
        <p:nvSpPr>
          <p:cNvPr id="8" name="矩形 7"/>
          <p:cNvSpPr/>
          <p:nvPr/>
        </p:nvSpPr>
        <p:spPr>
          <a:xfrm>
            <a:off x="3070454" y="5436031"/>
            <a:ext cx="6269665"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22.</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範例程式</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經程式碼轉換後的生成程式的執行結果</a:t>
            </a:r>
          </a:p>
        </p:txBody>
      </p:sp>
      <p:sp>
        <p:nvSpPr>
          <p:cNvPr id="10" name="矩形 9"/>
          <p:cNvSpPr/>
          <p:nvPr/>
        </p:nvSpPr>
        <p:spPr>
          <a:xfrm>
            <a:off x="1097280" y="1839164"/>
            <a:ext cx="10115203" cy="1200329"/>
          </a:xfrm>
          <a:prstGeom prst="rect">
            <a:avLst/>
          </a:prstGeom>
        </p:spPr>
        <p:txBody>
          <a:bodyPr wrap="square">
            <a:spAutoFit/>
          </a:bodyPr>
          <a:lstStyle/>
          <a:p>
            <a:pPr marL="355600" lvl="0" indent="-355600" algn="just">
              <a:spcBef>
                <a:spcPts val="1200"/>
              </a:spcBef>
              <a:spcAft>
                <a:spcPts val="200"/>
              </a:spcAft>
              <a:buClr>
                <a:srgbClr val="1CADE4"/>
              </a:buClr>
              <a:buSzPct val="100000"/>
              <a:buFont typeface="Wingdings" panose="05000000000000000000" pitchFamily="2" charset="2"/>
              <a:buChar char="l"/>
            </a:pPr>
            <a:r>
              <a:rPr lang="zh-TW" altLang="en-US" sz="2400" dirty="0">
                <a:solidFill>
                  <a:prstClr val="black"/>
                </a:solidFill>
                <a:latin typeface="Times New Roman" panose="02020603050405020304" pitchFamily="18" charset="0"/>
                <a:ea typeface="標楷體" panose="03000509000000000000" pitchFamily="65" charset="-120"/>
              </a:rPr>
              <a:t>將每一個合格程式進行編譯。 一旦成功編譯，將成功編譯的合格程式與其範例程式的執行結果利用</a:t>
            </a:r>
            <a:r>
              <a:rPr lang="en-US" altLang="zh-TW" sz="2400" dirty="0">
                <a:solidFill>
                  <a:prstClr val="black"/>
                </a:solidFill>
                <a:latin typeface="Times New Roman" panose="02020603050405020304" pitchFamily="18" charset="0"/>
                <a:ea typeface="標楷體" panose="03000509000000000000" pitchFamily="65" charset="-120"/>
              </a:rPr>
              <a:t>PLCS</a:t>
            </a:r>
            <a:r>
              <a:rPr lang="zh-TW" altLang="en-US" sz="2400" dirty="0">
                <a:solidFill>
                  <a:prstClr val="black"/>
                </a:solidFill>
                <a:latin typeface="Times New Roman" panose="02020603050405020304" pitchFamily="18" charset="0"/>
                <a:ea typeface="標楷體" panose="03000509000000000000" pitchFamily="65" charset="-120"/>
              </a:rPr>
              <a:t>進行一致性檢查。 選擇具有最高合格率的程式，稱為口袋程式。</a:t>
            </a:r>
          </a:p>
        </p:txBody>
      </p:sp>
    </p:spTree>
    <p:extLst>
      <p:ext uri="{BB962C8B-B14F-4D97-AF65-F5344CB8AC3E}">
        <p14:creationId xmlns:p14="http://schemas.microsoft.com/office/powerpoint/2010/main" val="2944987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Introduction</a:t>
            </a:r>
            <a:endParaRPr lang="zh-TW" altLang="en-US" dirty="0"/>
          </a:p>
        </p:txBody>
      </p:sp>
      <p:sp>
        <p:nvSpPr>
          <p:cNvPr id="6" name="內容版面配置區 5"/>
          <p:cNvSpPr>
            <a:spLocks noGrp="1"/>
          </p:cNvSpPr>
          <p:nvPr>
            <p:ph idx="1"/>
          </p:nvPr>
        </p:nvSpPr>
        <p:spPr>
          <a:xfrm>
            <a:off x="1097280" y="1845734"/>
            <a:ext cx="10319901" cy="4023360"/>
          </a:xfrm>
        </p:spPr>
        <p:txBody>
          <a:bodyPr>
            <a:noAutofit/>
          </a:bodyPr>
          <a:lstStyle/>
          <a:p>
            <a:pPr marL="358775" indent="-358775" algn="just">
              <a:lnSpc>
                <a:spcPct val="100000"/>
              </a:lnSpc>
              <a:buFont typeface="Wingdings" panose="05000000000000000000" pitchFamily="2" charset="2"/>
              <a:buChar char="l"/>
            </a:pPr>
            <a:r>
              <a:rPr lang="zh-TW" altLang="en-US" sz="2400" dirty="0"/>
              <a:t>近年來，</a:t>
            </a:r>
            <a:r>
              <a:rPr lang="en-US" altLang="zh-TW" sz="2400" dirty="0"/>
              <a:t>AI</a:t>
            </a:r>
            <a:r>
              <a:rPr lang="zh-TW" altLang="en-US" sz="2400" dirty="0"/>
              <a:t>技術蓬勃發展，在深度學習方面，</a:t>
            </a:r>
            <a:r>
              <a:rPr lang="en-US" altLang="zh-TW" sz="2400" dirty="0"/>
              <a:t>Google Brain </a:t>
            </a:r>
            <a:r>
              <a:rPr lang="zh-TW" altLang="en-US" sz="2400" dirty="0"/>
              <a:t>團隊開發了 </a:t>
            </a:r>
            <a:r>
              <a:rPr lang="en-US" altLang="zh-TW" sz="2400" dirty="0" err="1"/>
              <a:t>Tensorflow</a:t>
            </a:r>
            <a:r>
              <a:rPr lang="zh-TW" altLang="en-US" sz="2400" dirty="0"/>
              <a:t>，可用於各種感知和語言理解任務的機器學習，也可應用於數據預測、圖像特徵分類、創新圖像生成等。神經網路可以自動截取特徵，減少目標誤差。</a:t>
            </a:r>
            <a:endParaRPr lang="en-US" altLang="zh-TW" sz="2400" dirty="0"/>
          </a:p>
          <a:p>
            <a:pPr marL="358775" indent="-358775" algn="just">
              <a:lnSpc>
                <a:spcPct val="100000"/>
              </a:lnSpc>
              <a:buFont typeface="Wingdings" panose="05000000000000000000" pitchFamily="2" charset="2"/>
              <a:buChar char="l"/>
            </a:pPr>
            <a:endParaRPr lang="en-US" altLang="zh-TW" sz="2400" dirty="0"/>
          </a:p>
          <a:p>
            <a:pPr marL="358775" indent="-358775" algn="just">
              <a:lnSpc>
                <a:spcPct val="100000"/>
              </a:lnSpc>
              <a:buFont typeface="Wingdings" panose="05000000000000000000" pitchFamily="2" charset="2"/>
              <a:buChar char="l"/>
            </a:pPr>
            <a:r>
              <a:rPr lang="zh-TW" altLang="en-US" sz="2400" dirty="0"/>
              <a:t>深度學習中生成的模型，包括長短期記憶 </a:t>
            </a:r>
            <a:r>
              <a:rPr lang="en-US" altLang="zh-TW" sz="2400" dirty="0"/>
              <a:t>(LSTM)</a:t>
            </a:r>
            <a:r>
              <a:rPr lang="zh-TW" altLang="en-US" sz="2400" dirty="0"/>
              <a:t>和生成對抗網路 </a:t>
            </a:r>
            <a:r>
              <a:rPr lang="en-US" altLang="zh-TW" sz="2400" dirty="0"/>
              <a:t>(GAN)</a:t>
            </a:r>
            <a:r>
              <a:rPr lang="zh-TW" altLang="en-US" sz="2400" dirty="0"/>
              <a:t>。 </a:t>
            </a:r>
            <a:r>
              <a:rPr lang="en-US" altLang="zh-TW" sz="2400" dirty="0"/>
              <a:t>LSTM</a:t>
            </a:r>
            <a:r>
              <a:rPr lang="zh-TW" altLang="en-US" sz="2400" dirty="0"/>
              <a:t>雖然可以生成文本，但只能預測接下來可能出現的詞，不能生成相似的文章。相比之下，</a:t>
            </a:r>
            <a:r>
              <a:rPr lang="en-US" altLang="zh-TW" sz="2400" dirty="0"/>
              <a:t>GAN </a:t>
            </a:r>
            <a:r>
              <a:rPr lang="zh-TW" altLang="en-US" sz="2400" dirty="0"/>
              <a:t>生成圖片優於文本。為了讓機器更準確地模仿人類，因此</a:t>
            </a:r>
            <a:r>
              <a:rPr lang="en-US" altLang="zh-TW" sz="2400" dirty="0"/>
              <a:t>AI</a:t>
            </a:r>
            <a:r>
              <a:rPr lang="zh-TW" altLang="en-US" sz="2400" dirty="0"/>
              <a:t>研究的方面正逐漸向人類的語言方面發展。</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4081695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2</a:t>
            </a:r>
            <a:r>
              <a:rPr lang="zh-TW" altLang="en-US" dirty="0"/>
              <a:t> </a:t>
            </a:r>
            <a:r>
              <a:rPr lang="en-US" altLang="zh-TW" dirty="0"/>
              <a:t>(cont.)</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pic>
        <p:nvPicPr>
          <p:cNvPr id="5" name="圖片 4"/>
          <p:cNvPicPr>
            <a:picLocks noChangeAspect="1"/>
          </p:cNvPicPr>
          <p:nvPr/>
        </p:nvPicPr>
        <p:blipFill>
          <a:blip r:embed="rId2"/>
          <a:stretch>
            <a:fillRect/>
          </a:stretch>
        </p:blipFill>
        <p:spPr>
          <a:xfrm>
            <a:off x="406700" y="1765931"/>
            <a:ext cx="5910056" cy="3636958"/>
          </a:xfrm>
          <a:prstGeom prst="rect">
            <a:avLst/>
          </a:prstGeom>
        </p:spPr>
      </p:pic>
      <p:pic>
        <p:nvPicPr>
          <p:cNvPr id="6" name="圖片 5"/>
          <p:cNvPicPr>
            <a:picLocks noChangeAspect="1"/>
          </p:cNvPicPr>
          <p:nvPr/>
        </p:nvPicPr>
        <p:blipFill>
          <a:blip r:embed="rId3"/>
          <a:stretch>
            <a:fillRect/>
          </a:stretch>
        </p:blipFill>
        <p:spPr>
          <a:xfrm>
            <a:off x="6160574" y="1852530"/>
            <a:ext cx="5624726" cy="3550359"/>
          </a:xfrm>
          <a:prstGeom prst="rect">
            <a:avLst/>
          </a:prstGeom>
        </p:spPr>
      </p:pic>
      <p:sp>
        <p:nvSpPr>
          <p:cNvPr id="7" name="矩形 6"/>
          <p:cNvSpPr/>
          <p:nvPr/>
        </p:nvSpPr>
        <p:spPr>
          <a:xfrm>
            <a:off x="1508425" y="5746671"/>
            <a:ext cx="3384260"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23.</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範例程式</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的執行結果</a:t>
            </a:r>
          </a:p>
        </p:txBody>
      </p:sp>
      <p:sp>
        <p:nvSpPr>
          <p:cNvPr id="8" name="矩形 7"/>
          <p:cNvSpPr/>
          <p:nvPr/>
        </p:nvSpPr>
        <p:spPr>
          <a:xfrm>
            <a:off x="5916906" y="5746671"/>
            <a:ext cx="6154249"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24.</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範例程式</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經程式碼轉換後的生成程式的執行結果</a:t>
            </a:r>
          </a:p>
        </p:txBody>
      </p:sp>
    </p:spTree>
    <p:extLst>
      <p:ext uri="{BB962C8B-B14F-4D97-AF65-F5344CB8AC3E}">
        <p14:creationId xmlns:p14="http://schemas.microsoft.com/office/powerpoint/2010/main" val="1085106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2</a:t>
            </a:r>
            <a:r>
              <a:rPr lang="zh-TW" altLang="en-US" dirty="0"/>
              <a:t> </a:t>
            </a:r>
            <a:r>
              <a:rPr lang="en-US" altLang="zh-TW" dirty="0"/>
              <a:t>(cont.)</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pic>
        <p:nvPicPr>
          <p:cNvPr id="5" name="圖片 4"/>
          <p:cNvPicPr>
            <a:picLocks noChangeAspect="1"/>
          </p:cNvPicPr>
          <p:nvPr/>
        </p:nvPicPr>
        <p:blipFill>
          <a:blip r:embed="rId2"/>
          <a:stretch>
            <a:fillRect/>
          </a:stretch>
        </p:blipFill>
        <p:spPr>
          <a:xfrm>
            <a:off x="31007" y="2507226"/>
            <a:ext cx="6034329" cy="2220633"/>
          </a:xfrm>
          <a:prstGeom prst="rect">
            <a:avLst/>
          </a:prstGeom>
        </p:spPr>
      </p:pic>
      <p:pic>
        <p:nvPicPr>
          <p:cNvPr id="6" name="圖片 5"/>
          <p:cNvPicPr>
            <a:picLocks noChangeAspect="1"/>
          </p:cNvPicPr>
          <p:nvPr/>
        </p:nvPicPr>
        <p:blipFill>
          <a:blip r:embed="rId3"/>
          <a:stretch>
            <a:fillRect/>
          </a:stretch>
        </p:blipFill>
        <p:spPr>
          <a:xfrm>
            <a:off x="6155657" y="2574288"/>
            <a:ext cx="5658782" cy="2153571"/>
          </a:xfrm>
          <a:prstGeom prst="rect">
            <a:avLst/>
          </a:prstGeom>
        </p:spPr>
      </p:pic>
      <p:sp>
        <p:nvSpPr>
          <p:cNvPr id="7" name="矩形 6"/>
          <p:cNvSpPr/>
          <p:nvPr/>
        </p:nvSpPr>
        <p:spPr>
          <a:xfrm>
            <a:off x="1523741" y="4899879"/>
            <a:ext cx="3384260"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25.</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範例程式</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的執行結果</a:t>
            </a:r>
          </a:p>
        </p:txBody>
      </p:sp>
      <p:sp>
        <p:nvSpPr>
          <p:cNvPr id="8" name="矩形 7"/>
          <p:cNvSpPr/>
          <p:nvPr/>
        </p:nvSpPr>
        <p:spPr>
          <a:xfrm>
            <a:off x="6070083" y="4899879"/>
            <a:ext cx="6154249"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26.</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範例程式</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經程式碼轉換後的生成程式的執行結果</a:t>
            </a:r>
          </a:p>
        </p:txBody>
      </p:sp>
    </p:spTree>
    <p:extLst>
      <p:ext uri="{BB962C8B-B14F-4D97-AF65-F5344CB8AC3E}">
        <p14:creationId xmlns:p14="http://schemas.microsoft.com/office/powerpoint/2010/main" val="4243286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2</a:t>
            </a:r>
            <a:r>
              <a:rPr lang="zh-TW" altLang="en-US" dirty="0"/>
              <a:t> </a:t>
            </a:r>
            <a:r>
              <a:rPr lang="en-US" altLang="zh-TW" dirty="0"/>
              <a:t>(cont.)</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grpSp>
        <p:nvGrpSpPr>
          <p:cNvPr id="15" name="群組 14"/>
          <p:cNvGrpSpPr/>
          <p:nvPr/>
        </p:nvGrpSpPr>
        <p:grpSpPr>
          <a:xfrm>
            <a:off x="2480935" y="1755310"/>
            <a:ext cx="6612231" cy="2168961"/>
            <a:chOff x="1368131" y="2368345"/>
            <a:chExt cx="5802880" cy="1485782"/>
          </a:xfrm>
        </p:grpSpPr>
        <p:pic>
          <p:nvPicPr>
            <p:cNvPr id="5" name="Picture 2" desc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3922" y="2368345"/>
              <a:ext cx="1081706" cy="607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4585" y="2368345"/>
              <a:ext cx="1073810" cy="607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94139" y="2373693"/>
              <a:ext cx="1050122" cy="592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0184" y="2384137"/>
              <a:ext cx="1050122" cy="592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26050" y="2392032"/>
              <a:ext cx="1042228" cy="584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68131" y="3230370"/>
              <a:ext cx="1113288" cy="62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41959" y="3236095"/>
              <a:ext cx="1026436" cy="576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descr="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86243" y="3198467"/>
              <a:ext cx="1058018" cy="60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0" descr="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3219" y="3198467"/>
              <a:ext cx="1034858" cy="582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1" descr="9"/>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49085" y="3175509"/>
              <a:ext cx="1021926" cy="57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群組 15"/>
          <p:cNvGrpSpPr/>
          <p:nvPr/>
        </p:nvGrpSpPr>
        <p:grpSpPr>
          <a:xfrm>
            <a:off x="2480935" y="4247637"/>
            <a:ext cx="6609117" cy="1917189"/>
            <a:chOff x="1429476" y="1361492"/>
            <a:chExt cx="9810024" cy="2453271"/>
          </a:xfrm>
        </p:grpSpPr>
        <p:pic>
          <p:nvPicPr>
            <p:cNvPr id="17" name="圖片 16" descr="C:\Users\user\AppData\Local\Microsoft\Windows\INetCache\Content.Word\0.jpg"/>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29476" y="1361493"/>
              <a:ext cx="1809854" cy="992878"/>
            </a:xfrm>
            <a:prstGeom prst="rect">
              <a:avLst/>
            </a:prstGeom>
            <a:noFill/>
            <a:ln>
              <a:noFill/>
            </a:ln>
          </p:spPr>
        </p:pic>
        <p:pic>
          <p:nvPicPr>
            <p:cNvPr id="18" name="圖片 17" descr="C:\Users\user\AppData\Local\Microsoft\Windows\INetCache\Content.Word\1.jpg"/>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402522" y="1361492"/>
              <a:ext cx="1796643" cy="992878"/>
            </a:xfrm>
            <a:prstGeom prst="rect">
              <a:avLst/>
            </a:prstGeom>
            <a:noFill/>
            <a:ln>
              <a:noFill/>
            </a:ln>
          </p:spPr>
        </p:pic>
        <p:pic>
          <p:nvPicPr>
            <p:cNvPr id="19" name="圖片 18" descr="C:\Users\user\AppData\Local\Microsoft\Windows\INetCache\Content.Word\2.jpg"/>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366045" y="1368230"/>
              <a:ext cx="1757012" cy="967089"/>
            </a:xfrm>
            <a:prstGeom prst="rect">
              <a:avLst/>
            </a:prstGeom>
            <a:noFill/>
            <a:ln>
              <a:noFill/>
            </a:ln>
          </p:spPr>
        </p:pic>
        <p:pic>
          <p:nvPicPr>
            <p:cNvPr id="20" name="圖片 19" descr="C:\Users\user\AppData\Local\Microsoft\Windows\INetCache\Content.Word\3.jp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430872" y="1377754"/>
              <a:ext cx="1757012" cy="967089"/>
            </a:xfrm>
            <a:prstGeom prst="rect">
              <a:avLst/>
            </a:prstGeom>
            <a:noFill/>
            <a:ln>
              <a:noFill/>
            </a:ln>
          </p:spPr>
        </p:pic>
        <p:pic>
          <p:nvPicPr>
            <p:cNvPr id="21" name="圖片 20" descr="C:\Users\user\AppData\Local\Microsoft\Windows\INetCache\Content.Word\4.jpg"/>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495698" y="1371600"/>
              <a:ext cx="1743801" cy="954194"/>
            </a:xfrm>
            <a:prstGeom prst="rect">
              <a:avLst/>
            </a:prstGeom>
            <a:noFill/>
            <a:ln>
              <a:noFill/>
            </a:ln>
          </p:spPr>
        </p:pic>
        <p:pic>
          <p:nvPicPr>
            <p:cNvPr id="22" name="圖片 21" descr="C:\Users\user\AppData\Local\Microsoft\Windows\INetCache\Content.Word\6.jpg"/>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496151" y="2866360"/>
              <a:ext cx="1717380" cy="941299"/>
            </a:xfrm>
            <a:prstGeom prst="rect">
              <a:avLst/>
            </a:prstGeom>
            <a:noFill/>
            <a:ln>
              <a:noFill/>
            </a:ln>
          </p:spPr>
        </p:pic>
        <p:pic>
          <p:nvPicPr>
            <p:cNvPr id="23" name="圖片 22" descr="C:\Users\user\AppData\Local\Microsoft\Windows\INetCache\Content.Word\5.jp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402523" y="2730873"/>
              <a:ext cx="1862697" cy="1018667"/>
            </a:xfrm>
            <a:prstGeom prst="rect">
              <a:avLst/>
            </a:prstGeom>
            <a:noFill/>
            <a:ln>
              <a:noFill/>
            </a:ln>
          </p:spPr>
        </p:pic>
        <p:pic>
          <p:nvPicPr>
            <p:cNvPr id="24" name="圖片 23" descr="C:\Users\user\AppData\Local\Microsoft\Windows\INetCache\Content.Word\8.jpg"/>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410200" y="2770307"/>
              <a:ext cx="1902328" cy="1044456"/>
            </a:xfrm>
            <a:prstGeom prst="rect">
              <a:avLst/>
            </a:prstGeom>
            <a:noFill/>
            <a:ln>
              <a:noFill/>
            </a:ln>
          </p:spPr>
        </p:pic>
        <p:pic>
          <p:nvPicPr>
            <p:cNvPr id="25" name="圖片 24" descr="C:\Users\user\AppData\Local\Microsoft\Windows\INetCache\Content.Word\8.jpg"/>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446452" y="2770307"/>
              <a:ext cx="1902328" cy="1044456"/>
            </a:xfrm>
            <a:prstGeom prst="rect">
              <a:avLst/>
            </a:prstGeom>
            <a:noFill/>
            <a:ln>
              <a:noFill/>
            </a:ln>
          </p:spPr>
        </p:pic>
        <p:pic>
          <p:nvPicPr>
            <p:cNvPr id="26" name="圖片 25" descr="C:\Users\user\AppData\Local\Microsoft\Windows\INetCache\Content.Word\9.jpg"/>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495699" y="2693811"/>
              <a:ext cx="1743801" cy="1055731"/>
            </a:xfrm>
            <a:prstGeom prst="rect">
              <a:avLst/>
            </a:prstGeom>
            <a:noFill/>
            <a:ln>
              <a:noFill/>
            </a:ln>
          </p:spPr>
        </p:pic>
      </p:grpSp>
      <p:sp>
        <p:nvSpPr>
          <p:cNvPr id="27" name="矩形 26"/>
          <p:cNvSpPr/>
          <p:nvPr/>
        </p:nvSpPr>
        <p:spPr>
          <a:xfrm>
            <a:off x="4267694" y="3845165"/>
            <a:ext cx="3384260"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27.</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範例程式</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的執行結果</a:t>
            </a:r>
          </a:p>
        </p:txBody>
      </p:sp>
      <p:sp>
        <p:nvSpPr>
          <p:cNvPr id="28" name="矩形 27"/>
          <p:cNvSpPr/>
          <p:nvPr/>
        </p:nvSpPr>
        <p:spPr>
          <a:xfrm>
            <a:off x="2761978" y="6137636"/>
            <a:ext cx="6154249"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28.</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範例程式</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經程式碼轉換後的生成程式的執行結果</a:t>
            </a:r>
          </a:p>
        </p:txBody>
      </p:sp>
    </p:spTree>
    <p:extLst>
      <p:ext uri="{BB962C8B-B14F-4D97-AF65-F5344CB8AC3E}">
        <p14:creationId xmlns:p14="http://schemas.microsoft.com/office/powerpoint/2010/main" val="15069522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2</a:t>
            </a:r>
            <a:r>
              <a:rPr lang="zh-TW" altLang="en-US" dirty="0"/>
              <a:t> </a:t>
            </a:r>
            <a:r>
              <a:rPr lang="en-US" altLang="zh-TW" dirty="0"/>
              <a:t>(cont.)</a:t>
            </a:r>
            <a:endParaRPr lang="zh-TW" altLang="en-US" dirty="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4168736683"/>
              </p:ext>
            </p:extLst>
          </p:nvPr>
        </p:nvGraphicFramePr>
        <p:xfrm>
          <a:off x="894736" y="2106693"/>
          <a:ext cx="10599895" cy="4168949"/>
        </p:xfrm>
        <a:graphic>
          <a:graphicData uri="http://schemas.openxmlformats.org/drawingml/2006/table">
            <a:tbl>
              <a:tblPr firstRow="1" firstCol="1" bandRow="1"/>
              <a:tblGrid>
                <a:gridCol w="1175237">
                  <a:extLst>
                    <a:ext uri="{9D8B030D-6E8A-4147-A177-3AD203B41FA5}">
                      <a16:colId xmlns:a16="http://schemas.microsoft.com/office/drawing/2014/main" val="3105405365"/>
                    </a:ext>
                  </a:extLst>
                </a:gridCol>
                <a:gridCol w="777654">
                  <a:extLst>
                    <a:ext uri="{9D8B030D-6E8A-4147-A177-3AD203B41FA5}">
                      <a16:colId xmlns:a16="http://schemas.microsoft.com/office/drawing/2014/main" val="146911170"/>
                    </a:ext>
                  </a:extLst>
                </a:gridCol>
                <a:gridCol w="777654">
                  <a:extLst>
                    <a:ext uri="{9D8B030D-6E8A-4147-A177-3AD203B41FA5}">
                      <a16:colId xmlns:a16="http://schemas.microsoft.com/office/drawing/2014/main" val="3013242749"/>
                    </a:ext>
                  </a:extLst>
                </a:gridCol>
                <a:gridCol w="777654">
                  <a:extLst>
                    <a:ext uri="{9D8B030D-6E8A-4147-A177-3AD203B41FA5}">
                      <a16:colId xmlns:a16="http://schemas.microsoft.com/office/drawing/2014/main" val="2159532241"/>
                    </a:ext>
                  </a:extLst>
                </a:gridCol>
                <a:gridCol w="777654">
                  <a:extLst>
                    <a:ext uri="{9D8B030D-6E8A-4147-A177-3AD203B41FA5}">
                      <a16:colId xmlns:a16="http://schemas.microsoft.com/office/drawing/2014/main" val="460696841"/>
                    </a:ext>
                  </a:extLst>
                </a:gridCol>
                <a:gridCol w="777654">
                  <a:extLst>
                    <a:ext uri="{9D8B030D-6E8A-4147-A177-3AD203B41FA5}">
                      <a16:colId xmlns:a16="http://schemas.microsoft.com/office/drawing/2014/main" val="561147813"/>
                    </a:ext>
                  </a:extLst>
                </a:gridCol>
                <a:gridCol w="777654">
                  <a:extLst>
                    <a:ext uri="{9D8B030D-6E8A-4147-A177-3AD203B41FA5}">
                      <a16:colId xmlns:a16="http://schemas.microsoft.com/office/drawing/2014/main" val="482132122"/>
                    </a:ext>
                  </a:extLst>
                </a:gridCol>
                <a:gridCol w="777654">
                  <a:extLst>
                    <a:ext uri="{9D8B030D-6E8A-4147-A177-3AD203B41FA5}">
                      <a16:colId xmlns:a16="http://schemas.microsoft.com/office/drawing/2014/main" val="1285970228"/>
                    </a:ext>
                  </a:extLst>
                </a:gridCol>
                <a:gridCol w="777654">
                  <a:extLst>
                    <a:ext uri="{9D8B030D-6E8A-4147-A177-3AD203B41FA5}">
                      <a16:colId xmlns:a16="http://schemas.microsoft.com/office/drawing/2014/main" val="727576132"/>
                    </a:ext>
                  </a:extLst>
                </a:gridCol>
                <a:gridCol w="777654">
                  <a:extLst>
                    <a:ext uri="{9D8B030D-6E8A-4147-A177-3AD203B41FA5}">
                      <a16:colId xmlns:a16="http://schemas.microsoft.com/office/drawing/2014/main" val="2622681537"/>
                    </a:ext>
                  </a:extLst>
                </a:gridCol>
                <a:gridCol w="777654">
                  <a:extLst>
                    <a:ext uri="{9D8B030D-6E8A-4147-A177-3AD203B41FA5}">
                      <a16:colId xmlns:a16="http://schemas.microsoft.com/office/drawing/2014/main" val="1967796112"/>
                    </a:ext>
                  </a:extLst>
                </a:gridCol>
                <a:gridCol w="777654">
                  <a:extLst>
                    <a:ext uri="{9D8B030D-6E8A-4147-A177-3AD203B41FA5}">
                      <a16:colId xmlns:a16="http://schemas.microsoft.com/office/drawing/2014/main" val="2517881128"/>
                    </a:ext>
                  </a:extLst>
                </a:gridCol>
                <a:gridCol w="777654">
                  <a:extLst>
                    <a:ext uri="{9D8B030D-6E8A-4147-A177-3AD203B41FA5}">
                      <a16:colId xmlns:a16="http://schemas.microsoft.com/office/drawing/2014/main" val="2594654581"/>
                    </a:ext>
                  </a:extLst>
                </a:gridCol>
                <a:gridCol w="92810">
                  <a:extLst>
                    <a:ext uri="{9D8B030D-6E8A-4147-A177-3AD203B41FA5}">
                      <a16:colId xmlns:a16="http://schemas.microsoft.com/office/drawing/2014/main" val="3886394617"/>
                    </a:ext>
                  </a:extLst>
                </a:gridCol>
              </a:tblGrid>
              <a:tr h="359644">
                <a:tc rowSpan="2">
                  <a:txBody>
                    <a:bodyPr/>
                    <a:lstStyle/>
                    <a:p>
                      <a:pPr indent="279400" algn="just">
                        <a:spcAft>
                          <a:spcPts val="0"/>
                        </a:spcAft>
                      </a:pPr>
                      <a:r>
                        <a:rPr lang="zh-TW" alt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Case</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spcAft>
                          <a:spcPts val="0"/>
                        </a:spcAft>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spcAft>
                          <a:spcPts val="0"/>
                        </a:spcAft>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Subject</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solidFill>
                      <a:srgbClr val="F2F2F2"/>
                    </a:solidFill>
                  </a:tcPr>
                </a:tc>
                <a:tc gridSpan="3">
                  <a:txBody>
                    <a:bodyPr/>
                    <a:lstStyle/>
                    <a:p>
                      <a:pPr algn="ctr">
                        <a:spcAft>
                          <a:spcPts val="0"/>
                        </a:spcAft>
                      </a:pP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Example</a:t>
                      </a: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1</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gridSpan="3">
                  <a:txBody>
                    <a:bodyPr/>
                    <a:lstStyle/>
                    <a:p>
                      <a:pPr algn="ctr">
                        <a:spcAft>
                          <a:spcPts val="0"/>
                        </a:spcAft>
                      </a:pP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Example</a:t>
                      </a: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2</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lang="zh-TW" altLang="en-US"/>
                    </a:p>
                  </a:txBody>
                  <a:tcPr/>
                </a:tc>
                <a:tc hMerge="1">
                  <a:txBody>
                    <a:bodyPr/>
                    <a:lstStyle/>
                    <a:p>
                      <a:endParaRPr lang="zh-TW" altLang="en-US"/>
                    </a:p>
                  </a:txBody>
                  <a:tcPr/>
                </a:tc>
                <a:tc gridSpan="3">
                  <a:txBody>
                    <a:bodyPr/>
                    <a:lstStyle/>
                    <a:p>
                      <a:pPr algn="ctr">
                        <a:spcAft>
                          <a:spcPts val="0"/>
                        </a:spcAft>
                      </a:pP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Example</a:t>
                      </a: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3</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gridSpan="4">
                  <a:txBody>
                    <a:bodyPr/>
                    <a:lstStyle/>
                    <a:p>
                      <a:pPr algn="ctr">
                        <a:spcAft>
                          <a:spcPts val="0"/>
                        </a:spcAft>
                      </a:pPr>
                      <a:r>
                        <a:rPr lang="en-US" sz="1400" dirty="0">
                          <a:effectLst/>
                          <a:latin typeface="Times New Roman" panose="02020603050405020304" pitchFamily="18" charset="0"/>
                          <a:ea typeface="標楷體" panose="03000509000000000000" pitchFamily="65" charset="-120"/>
                          <a:cs typeface="Times New Roman" panose="02020603050405020304" pitchFamily="18" charset="0"/>
                        </a:rPr>
                        <a:t>Example</a:t>
                      </a: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4</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529487707"/>
                  </a:ext>
                </a:extLst>
              </a:tr>
              <a:tr h="511365">
                <a:tc vMerge="1">
                  <a:txBody>
                    <a:bodyPr/>
                    <a:lstStyle/>
                    <a:p>
                      <a:endParaRPr lang="zh-TW" altLang="en-US"/>
                    </a:p>
                  </a:txBody>
                  <a:tcPr/>
                </a:tc>
                <a:tc>
                  <a:txBody>
                    <a:bodyPr/>
                    <a:lstStyle/>
                    <a:p>
                      <a:pPr algn="ctr">
                        <a:spcAft>
                          <a:spcPts val="0"/>
                        </a:spcAft>
                      </a:pP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GPT-2</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MASS</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BART</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GPT-2</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MASS</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BART</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GPT-2</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MASS</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BART</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GPT-2</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MASS</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BART</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just">
                        <a:spcAft>
                          <a:spcPts val="300"/>
                        </a:spcAft>
                      </a:pPr>
                      <a:r>
                        <a:rPr lang="zh-TW" sz="1100">
                          <a:effectLst/>
                          <a:latin typeface="Times New Roman" panose="02020603050405020304" pitchFamily="18" charset="0"/>
                          <a:ea typeface="SimSun" panose="02010600030101010101" pitchFamily="2" charset="-122"/>
                          <a:cs typeface="Times New Roman" panose="02020603050405020304" pitchFamily="18" charset="0"/>
                        </a:rPr>
                        <a:t> </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251018695"/>
                  </a:ext>
                </a:extLst>
              </a:tr>
              <a:tr h="824485">
                <a:tc>
                  <a:txBody>
                    <a:bodyPr/>
                    <a:lstStyle/>
                    <a:p>
                      <a:pPr algn="ctr">
                        <a:spcAft>
                          <a:spcPts val="0"/>
                        </a:spcAft>
                      </a:pPr>
                      <a:r>
                        <a:rPr lang="en-US" sz="1400" dirty="0">
                          <a:effectLst/>
                          <a:latin typeface="Times New Roman" panose="02020603050405020304" pitchFamily="18" charset="0"/>
                          <a:ea typeface="新細明體" panose="02020500000000000000" pitchFamily="18" charset="-120"/>
                          <a:cs typeface="Times New Roman" panose="02020603050405020304" pitchFamily="18" charset="0"/>
                        </a:rPr>
                        <a:t>Sample program</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a:noFill/>
                    </a:lnB>
                    <a:solidFill>
                      <a:srgbClr val="F2F2F2"/>
                    </a:solidFill>
                  </a:tcPr>
                </a:tc>
                <a:tc>
                  <a:txBody>
                    <a:bodyPr/>
                    <a:lstStyle/>
                    <a:p>
                      <a:pPr algn="ctr">
                        <a:spcAft>
                          <a:spcPts val="0"/>
                        </a:spcAft>
                      </a:pPr>
                      <a:r>
                        <a:rPr lang="en-US" sz="14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62</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62</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62</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35218</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a:noFill/>
                    </a:lnB>
                    <a:solidFill>
                      <a:srgbClr val="F2F2F2"/>
                    </a:solidFill>
                  </a:tcPr>
                </a:tc>
                <a:tc>
                  <a:txBody>
                    <a:bodyPr/>
                    <a:lstStyle/>
                    <a:p>
                      <a:pPr algn="ctr">
                        <a:spcAft>
                          <a:spcPts val="0"/>
                        </a:spcAft>
                      </a:pP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35218</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a:noFill/>
                    </a:lnB>
                    <a:solidFill>
                      <a:srgbClr val="F2F2F2"/>
                    </a:solidFill>
                  </a:tcPr>
                </a:tc>
                <a:tc>
                  <a:txBody>
                    <a:bodyPr/>
                    <a:lstStyle/>
                    <a:p>
                      <a:pPr algn="ctr">
                        <a:spcAft>
                          <a:spcPts val="0"/>
                        </a:spcAft>
                      </a:pP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35218</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a:noFill/>
                    </a:lnB>
                    <a:solidFill>
                      <a:srgbClr val="F2F2F2"/>
                    </a:solidFill>
                  </a:tcPr>
                </a:tc>
                <a:tc>
                  <a:txBody>
                    <a:bodyPr/>
                    <a:lstStyle/>
                    <a:p>
                      <a:pPr algn="ctr">
                        <a:spcAft>
                          <a:spcPts val="0"/>
                        </a:spcAft>
                      </a:pP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162964</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162964</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162964</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4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68087</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a:noFill/>
                    </a:lnB>
                    <a:solidFill>
                      <a:srgbClr val="F2F2F2"/>
                    </a:solidFill>
                  </a:tcPr>
                </a:tc>
                <a:tc>
                  <a:txBody>
                    <a:bodyPr/>
                    <a:lstStyle/>
                    <a:p>
                      <a:pPr algn="ctr">
                        <a:spcAft>
                          <a:spcPts val="0"/>
                        </a:spcAft>
                      </a:pPr>
                      <a:r>
                        <a:rPr lang="en-US" sz="14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68087</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a:noFill/>
                    </a:lnB>
                    <a:solidFill>
                      <a:srgbClr val="F2F2F2"/>
                    </a:solidFill>
                  </a:tcPr>
                </a:tc>
                <a:tc gridSpan="2">
                  <a:txBody>
                    <a:bodyPr/>
                    <a:lstStyle/>
                    <a:p>
                      <a:pPr algn="ctr">
                        <a:spcAft>
                          <a:spcPts val="0"/>
                        </a:spcAft>
                      </a:pPr>
                      <a:r>
                        <a:rPr lang="en-US" sz="14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68087</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a:noFill/>
                    </a:lnB>
                    <a:solidFill>
                      <a:srgbClr val="F2F2F2"/>
                    </a:solidFill>
                  </a:tcPr>
                </a:tc>
                <a:tc hMerge="1">
                  <a:txBody>
                    <a:bodyPr/>
                    <a:lstStyle/>
                    <a:p>
                      <a:endParaRPr lang="zh-TW" altLang="en-US"/>
                    </a:p>
                  </a:txBody>
                  <a:tcPr/>
                </a:tc>
                <a:extLst>
                  <a:ext uri="{0D108BD9-81ED-4DB2-BD59-A6C34878D82A}">
                    <a16:rowId xmlns:a16="http://schemas.microsoft.com/office/drawing/2014/main" val="2926013663"/>
                  </a:ext>
                </a:extLst>
              </a:tr>
              <a:tr h="824485">
                <a:tc>
                  <a:txBody>
                    <a:bodyPr/>
                    <a:lstStyle/>
                    <a:p>
                      <a:pPr algn="ctr">
                        <a:spcAft>
                          <a:spcPts val="0"/>
                        </a:spcAft>
                      </a:pPr>
                      <a:r>
                        <a:rPr lang="en-US" sz="1400" dirty="0">
                          <a:effectLst/>
                          <a:latin typeface="Times New Roman" panose="02020603050405020304" pitchFamily="18" charset="0"/>
                          <a:ea typeface="新細明體" panose="02020500000000000000" pitchFamily="18" charset="-120"/>
                          <a:cs typeface="Times New Roman" panose="02020603050405020304" pitchFamily="18" charset="0"/>
                        </a:rPr>
                        <a:t>Generated program</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4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62</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63</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62</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effectLst/>
                          <a:latin typeface="Times New Roman" panose="02020603050405020304" pitchFamily="18" charset="0"/>
                          <a:ea typeface="標楷體" panose="03000509000000000000" pitchFamily="65" charset="-120"/>
                          <a:cs typeface="Times New Roman" panose="02020603050405020304" pitchFamily="18" charset="0"/>
                        </a:rPr>
                        <a:t>36513</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400" kern="1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36102</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400" kern="1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35783</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4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188218</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179341</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179376</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66537</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4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66983</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gridSpan="2">
                  <a:txBody>
                    <a:bodyPr/>
                    <a:lstStyle/>
                    <a:p>
                      <a:pPr algn="ctr">
                        <a:spcAft>
                          <a:spcPts val="0"/>
                        </a:spcAft>
                      </a:pPr>
                      <a:r>
                        <a:rPr lang="en-US" sz="14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67210</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hMerge="1">
                  <a:txBody>
                    <a:bodyPr/>
                    <a:lstStyle/>
                    <a:p>
                      <a:endParaRPr lang="zh-TW" altLang="en-US"/>
                    </a:p>
                  </a:txBody>
                  <a:tcPr/>
                </a:tc>
                <a:extLst>
                  <a:ext uri="{0D108BD9-81ED-4DB2-BD59-A6C34878D82A}">
                    <a16:rowId xmlns:a16="http://schemas.microsoft.com/office/drawing/2014/main" val="3852020877"/>
                  </a:ext>
                </a:extLst>
              </a:tr>
              <a:tr h="824485">
                <a:tc>
                  <a:txBody>
                    <a:bodyPr/>
                    <a:lstStyle/>
                    <a:p>
                      <a:pPr algn="ctr">
                        <a:spcAft>
                          <a:spcPts val="0"/>
                        </a:spcAft>
                      </a:pPr>
                      <a:r>
                        <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Identical codes</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4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61</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61</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61</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35218</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4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35195</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4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34218</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4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161998</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160301</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163911</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65894</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4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65912</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2">
                  <a:txBody>
                    <a:bodyPr/>
                    <a:lstStyle/>
                    <a:p>
                      <a:pPr algn="ctr">
                        <a:spcAft>
                          <a:spcPts val="0"/>
                        </a:spcAft>
                      </a:pPr>
                      <a:r>
                        <a:rPr lang="en-US" sz="14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66548</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lang="zh-TW" altLang="en-US"/>
                    </a:p>
                  </a:txBody>
                  <a:tcPr/>
                </a:tc>
                <a:extLst>
                  <a:ext uri="{0D108BD9-81ED-4DB2-BD59-A6C34878D82A}">
                    <a16:rowId xmlns:a16="http://schemas.microsoft.com/office/drawing/2014/main" val="2260500149"/>
                  </a:ext>
                </a:extLst>
              </a:tr>
              <a:tr h="824485">
                <a:tc>
                  <a:txBody>
                    <a:bodyPr/>
                    <a:lstStyle/>
                    <a:p>
                      <a:pPr algn="ctr">
                        <a:spcAft>
                          <a:spcPts val="0"/>
                        </a:spcAft>
                      </a:pPr>
                      <a:r>
                        <a:rPr lang="en-US" sz="1400" dirty="0">
                          <a:effectLst/>
                          <a:latin typeface="Times New Roman" panose="02020603050405020304" pitchFamily="18" charset="0"/>
                          <a:ea typeface="新細明體" panose="02020500000000000000" pitchFamily="18" charset="-120"/>
                          <a:cs typeface="Times New Roman" panose="02020603050405020304" pitchFamily="18" charset="0"/>
                        </a:rPr>
                        <a:t>PLCS conformity</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4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98.38</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97.60</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98.38</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98.19</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400" kern="1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98.69</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400" kern="1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96.3</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4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92.25</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93.65</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95.75</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4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97.89</a:t>
                      </a:r>
                      <a:endParaRPr lang="zh-TW"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4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97.59</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2F2F2"/>
                    </a:solidFill>
                  </a:tcPr>
                </a:tc>
                <a:tc gridSpan="2">
                  <a:txBody>
                    <a:bodyPr/>
                    <a:lstStyle/>
                    <a:p>
                      <a:pPr algn="ctr">
                        <a:spcAft>
                          <a:spcPts val="0"/>
                        </a:spcAft>
                      </a:pPr>
                      <a:r>
                        <a:rPr lang="en-US" sz="14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98.37</a:t>
                      </a:r>
                      <a:endParaRPr lang="zh-TW"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5637" marR="65637"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2F2F2"/>
                    </a:solidFill>
                  </a:tcPr>
                </a:tc>
                <a:tc hMerge="1">
                  <a:txBody>
                    <a:bodyPr/>
                    <a:lstStyle/>
                    <a:p>
                      <a:endParaRPr lang="zh-TW" altLang="en-US"/>
                    </a:p>
                  </a:txBody>
                  <a:tcPr/>
                </a:tc>
                <a:extLst>
                  <a:ext uri="{0D108BD9-81ED-4DB2-BD59-A6C34878D82A}">
                    <a16:rowId xmlns:a16="http://schemas.microsoft.com/office/drawing/2014/main" val="1735678939"/>
                  </a:ext>
                </a:extLst>
              </a:tr>
            </a:tbl>
          </a:graphicData>
        </a:graphic>
      </p:graphicFrame>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矩形 5"/>
          <p:cNvSpPr/>
          <p:nvPr/>
        </p:nvSpPr>
        <p:spPr>
          <a:xfrm>
            <a:off x="4844193" y="1737360"/>
            <a:ext cx="2746201"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Table 4.</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PLCS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一致性檢查</a:t>
            </a:r>
          </a:p>
        </p:txBody>
      </p:sp>
    </p:spTree>
    <p:extLst>
      <p:ext uri="{BB962C8B-B14F-4D97-AF65-F5344CB8AC3E}">
        <p14:creationId xmlns:p14="http://schemas.microsoft.com/office/powerpoint/2010/main" val="36573880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2</a:t>
            </a:r>
            <a:r>
              <a:rPr lang="zh-TW" altLang="en-US" dirty="0"/>
              <a:t> </a:t>
            </a:r>
            <a:r>
              <a:rPr lang="en-US" altLang="zh-TW" dirty="0"/>
              <a:t>(cont.)</a:t>
            </a:r>
            <a:endParaRPr lang="zh-TW" altLang="en-US" dirty="0"/>
          </a:p>
        </p:txBody>
      </p:sp>
      <p:sp>
        <p:nvSpPr>
          <p:cNvPr id="3" name="內容版面配置區 2"/>
          <p:cNvSpPr>
            <a:spLocks noGrp="1"/>
          </p:cNvSpPr>
          <p:nvPr>
            <p:ph idx="1"/>
          </p:nvPr>
        </p:nvSpPr>
        <p:spPr>
          <a:xfrm>
            <a:off x="1097280" y="1845734"/>
            <a:ext cx="10058400" cy="801213"/>
          </a:xfrm>
        </p:spPr>
        <p:txBody>
          <a:bodyPr>
            <a:normAutofit fontScale="92500" lnSpcReduction="10000"/>
          </a:bodyPr>
          <a:lstStyle/>
          <a:p>
            <a:pPr marL="355600" indent="-355600" algn="just">
              <a:lnSpc>
                <a:spcPct val="100000"/>
              </a:lnSpc>
              <a:spcBef>
                <a:spcPts val="0"/>
              </a:spcBef>
              <a:spcAft>
                <a:spcPts val="300"/>
              </a:spcAft>
              <a:buSzTx/>
              <a:buFont typeface="Wingdings" panose="05000000000000000000" pitchFamily="2" charset="2"/>
              <a:buChar char="l"/>
              <a:tabLst>
                <a:tab pos="355600" algn="l"/>
              </a:tabLst>
            </a:pPr>
            <a:r>
              <a:rPr lang="zh-TW" altLang="en-US" sz="2400" dirty="0"/>
              <a:t>我們根據範例程式及其各自的口袋程式的執行結果進行效能評估。</a:t>
            </a:r>
            <a:endParaRPr lang="en-US" altLang="zh-TW" sz="2400" dirty="0"/>
          </a:p>
          <a:p>
            <a:pPr marL="355600" indent="-355600" algn="just">
              <a:lnSpc>
                <a:spcPct val="100000"/>
              </a:lnSpc>
              <a:spcBef>
                <a:spcPts val="0"/>
              </a:spcBef>
              <a:spcAft>
                <a:spcPts val="300"/>
              </a:spcAft>
              <a:buSzTx/>
              <a:buFont typeface="Wingdings" panose="05000000000000000000" pitchFamily="2" charset="2"/>
              <a:buChar char="l"/>
              <a:tabLst>
                <a:tab pos="355600" algn="l"/>
              </a:tabLst>
            </a:pPr>
            <a:r>
              <a:rPr lang="en-US" altLang="zh-TW" sz="2400" baseline="30000" dirty="0">
                <a:solidFill>
                  <a:prstClr val="black"/>
                </a:solidFill>
              </a:rPr>
              <a:t>^</a:t>
            </a:r>
            <a:r>
              <a:rPr lang="en-US" altLang="zh-TW" sz="2400" dirty="0">
                <a:solidFill>
                  <a:prstClr val="black"/>
                </a:solidFill>
              </a:rPr>
              <a:t>: GPT-2, </a:t>
            </a:r>
            <a:r>
              <a:rPr lang="en-US" altLang="zh-TW" sz="2400" baseline="30000" dirty="0">
                <a:solidFill>
                  <a:prstClr val="black"/>
                </a:solidFill>
              </a:rPr>
              <a:t>#</a:t>
            </a:r>
            <a:r>
              <a:rPr lang="en-US" altLang="zh-TW" sz="2400" dirty="0">
                <a:solidFill>
                  <a:prstClr val="black"/>
                </a:solidFill>
              </a:rPr>
              <a:t>: MASS, </a:t>
            </a:r>
            <a:r>
              <a:rPr lang="en-US" altLang="zh-TW" sz="2400" baseline="30000" dirty="0">
                <a:solidFill>
                  <a:prstClr val="black"/>
                </a:solidFill>
              </a:rPr>
              <a:t>*</a:t>
            </a:r>
            <a:r>
              <a:rPr lang="en-US" altLang="zh-TW" sz="2400" dirty="0">
                <a:solidFill>
                  <a:prstClr val="black"/>
                </a:solidFill>
              </a:rPr>
              <a:t>: BART</a:t>
            </a:r>
            <a:endParaRPr lang="zh-TW" altLang="zh-TW" sz="2400" dirty="0">
              <a:solidFill>
                <a:prstClr val="black"/>
              </a:solidFill>
              <a:ea typeface="SimSun" panose="02010600030101010101" pitchFamily="2" charset="-122"/>
            </a:endParaRPr>
          </a:p>
          <a:p>
            <a:pPr marL="355600" indent="-355600" algn="just">
              <a:buFont typeface="Wingdings" panose="05000000000000000000" pitchFamily="2" charset="2"/>
              <a:buChar char="l"/>
            </a:pPr>
            <a:endParaRPr lang="zh-TW" altLang="en-US"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graphicFrame>
        <p:nvGraphicFramePr>
          <p:cNvPr id="5" name="表格 4"/>
          <p:cNvGraphicFramePr>
            <a:graphicFrameLocks noGrp="1"/>
          </p:cNvGraphicFramePr>
          <p:nvPr>
            <p:extLst>
              <p:ext uri="{D42A27DB-BD31-4B8C-83A1-F6EECF244321}">
                <p14:modId xmlns:p14="http://schemas.microsoft.com/office/powerpoint/2010/main" val="3626173164"/>
              </p:ext>
            </p:extLst>
          </p:nvPr>
        </p:nvGraphicFramePr>
        <p:xfrm>
          <a:off x="787704" y="3136490"/>
          <a:ext cx="10616591" cy="2914535"/>
        </p:xfrm>
        <a:graphic>
          <a:graphicData uri="http://schemas.openxmlformats.org/drawingml/2006/table">
            <a:tbl>
              <a:tblPr firstRow="1" firstCol="1" bandRow="1"/>
              <a:tblGrid>
                <a:gridCol w="2651490">
                  <a:extLst>
                    <a:ext uri="{9D8B030D-6E8A-4147-A177-3AD203B41FA5}">
                      <a16:colId xmlns:a16="http://schemas.microsoft.com/office/drawing/2014/main" val="3403600068"/>
                    </a:ext>
                  </a:extLst>
                </a:gridCol>
                <a:gridCol w="1730281">
                  <a:extLst>
                    <a:ext uri="{9D8B030D-6E8A-4147-A177-3AD203B41FA5}">
                      <a16:colId xmlns:a16="http://schemas.microsoft.com/office/drawing/2014/main" val="1732605121"/>
                    </a:ext>
                  </a:extLst>
                </a:gridCol>
                <a:gridCol w="2150771">
                  <a:extLst>
                    <a:ext uri="{9D8B030D-6E8A-4147-A177-3AD203B41FA5}">
                      <a16:colId xmlns:a16="http://schemas.microsoft.com/office/drawing/2014/main" val="3552170605"/>
                    </a:ext>
                  </a:extLst>
                </a:gridCol>
                <a:gridCol w="2150771">
                  <a:extLst>
                    <a:ext uri="{9D8B030D-6E8A-4147-A177-3AD203B41FA5}">
                      <a16:colId xmlns:a16="http://schemas.microsoft.com/office/drawing/2014/main" val="3913741756"/>
                    </a:ext>
                  </a:extLst>
                </a:gridCol>
                <a:gridCol w="1933278">
                  <a:extLst>
                    <a:ext uri="{9D8B030D-6E8A-4147-A177-3AD203B41FA5}">
                      <a16:colId xmlns:a16="http://schemas.microsoft.com/office/drawing/2014/main" val="3236887803"/>
                    </a:ext>
                  </a:extLst>
                </a:gridCol>
              </a:tblGrid>
              <a:tr h="873226">
                <a:tc>
                  <a:txBody>
                    <a:bodyPr/>
                    <a:lstStyle/>
                    <a:p>
                      <a:pPr indent="1257300" algn="just">
                        <a:spcAft>
                          <a:spcPts val="300"/>
                        </a:spcAft>
                      </a:pPr>
                      <a:r>
                        <a:rPr lang="en-US" sz="1800" dirty="0">
                          <a:effectLst/>
                          <a:latin typeface="Times New Roman" panose="02020603050405020304" pitchFamily="18" charset="0"/>
                          <a:ea typeface="新細明體" panose="02020500000000000000" pitchFamily="18" charset="-120"/>
                          <a:cs typeface="Times New Roman" panose="02020603050405020304" pitchFamily="18" charset="0"/>
                        </a:rPr>
                        <a:t>Case</a:t>
                      </a:r>
                      <a:endParaRPr lang="zh-TW" sz="18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spcAft>
                          <a:spcPts val="300"/>
                        </a:spcAft>
                      </a:pPr>
                      <a:r>
                        <a:rPr lang="zh-TW" sz="1800" dirty="0">
                          <a:effectLst/>
                          <a:latin typeface="Times New Roman" panose="02020603050405020304" pitchFamily="18" charset="0"/>
                          <a:ea typeface="標楷體" panose="03000509000000000000" pitchFamily="65" charset="-120"/>
                          <a:cs typeface="Times New Roman" panose="02020603050405020304" pitchFamily="18" charset="0"/>
                        </a:rPr>
                        <a:t>Subject</a:t>
                      </a:r>
                      <a:endParaRPr lang="zh-TW"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solidFill>
                      <a:srgbClr val="F2F2F2"/>
                    </a:solidFill>
                  </a:tcPr>
                </a:tc>
                <a:tc>
                  <a:txBody>
                    <a:bodyPr/>
                    <a:lstStyle/>
                    <a:p>
                      <a:pPr algn="ctr">
                        <a:spcAft>
                          <a:spcPts val="300"/>
                        </a:spcAft>
                      </a:pPr>
                      <a:r>
                        <a:rPr lang="en-US" sz="1800" dirty="0">
                          <a:effectLst/>
                          <a:latin typeface="Times New Roman" panose="02020603050405020304" pitchFamily="18" charset="0"/>
                          <a:ea typeface="標楷體" panose="03000509000000000000" pitchFamily="65" charset="-120"/>
                          <a:cs typeface="Times New Roman" panose="02020603050405020304" pitchFamily="18" charset="0"/>
                        </a:rPr>
                        <a:t>Example</a:t>
                      </a:r>
                      <a:r>
                        <a:rPr lang="en-US" sz="1800" dirty="0">
                          <a:effectLst/>
                          <a:latin typeface="Times New Roman" panose="02020603050405020304" pitchFamily="18" charset="0"/>
                          <a:ea typeface="新細明體" panose="02020500000000000000" pitchFamily="18" charset="-120"/>
                          <a:cs typeface="Times New Roman" panose="02020603050405020304" pitchFamily="18" charset="0"/>
                        </a:rPr>
                        <a:t> 1</a:t>
                      </a:r>
                      <a:endParaRPr lang="zh-TW"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300"/>
                        </a:spcAft>
                      </a:pPr>
                      <a:r>
                        <a:rPr lang="en-US" sz="1800" dirty="0">
                          <a:effectLst/>
                          <a:latin typeface="Times New Roman" panose="02020603050405020304" pitchFamily="18" charset="0"/>
                          <a:ea typeface="標楷體" panose="03000509000000000000" pitchFamily="65" charset="-120"/>
                          <a:cs typeface="Times New Roman" panose="02020603050405020304" pitchFamily="18" charset="0"/>
                        </a:rPr>
                        <a:t>Example</a:t>
                      </a:r>
                      <a:r>
                        <a:rPr lang="en-US" sz="1800" dirty="0">
                          <a:effectLst/>
                          <a:latin typeface="Times New Roman" panose="02020603050405020304" pitchFamily="18" charset="0"/>
                          <a:ea typeface="新細明體" panose="02020500000000000000" pitchFamily="18" charset="-120"/>
                          <a:cs typeface="Times New Roman" panose="02020603050405020304" pitchFamily="18" charset="0"/>
                        </a:rPr>
                        <a:t> 2</a:t>
                      </a:r>
                      <a:endParaRPr lang="zh-TW"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300"/>
                        </a:spcAft>
                      </a:pPr>
                      <a:r>
                        <a:rPr lang="en-US" sz="1800">
                          <a:effectLst/>
                          <a:latin typeface="Times New Roman" panose="02020603050405020304" pitchFamily="18" charset="0"/>
                          <a:ea typeface="標楷體" panose="03000509000000000000" pitchFamily="65" charset="-120"/>
                          <a:cs typeface="Times New Roman" panose="02020603050405020304" pitchFamily="18" charset="0"/>
                        </a:rPr>
                        <a:t>Example</a:t>
                      </a:r>
                      <a:r>
                        <a:rPr lang="en-US" sz="1800">
                          <a:effectLst/>
                          <a:latin typeface="Times New Roman" panose="02020603050405020304" pitchFamily="18" charset="0"/>
                          <a:ea typeface="新細明體" panose="02020500000000000000" pitchFamily="18" charset="-120"/>
                          <a:cs typeface="Times New Roman" panose="02020603050405020304" pitchFamily="18" charset="0"/>
                        </a:rPr>
                        <a:t> 3</a:t>
                      </a:r>
                      <a:endParaRPr lang="zh-TW"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300"/>
                        </a:spcAft>
                      </a:pPr>
                      <a:r>
                        <a:rPr lang="en-US" sz="1800">
                          <a:effectLst/>
                          <a:latin typeface="Times New Roman" panose="02020603050405020304" pitchFamily="18" charset="0"/>
                          <a:ea typeface="標楷體" panose="03000509000000000000" pitchFamily="65" charset="-120"/>
                          <a:cs typeface="Times New Roman" panose="02020603050405020304" pitchFamily="18" charset="0"/>
                        </a:rPr>
                        <a:t>Example</a:t>
                      </a:r>
                      <a:r>
                        <a:rPr lang="en-US" sz="1800">
                          <a:effectLst/>
                          <a:latin typeface="Times New Roman" panose="02020603050405020304" pitchFamily="18" charset="0"/>
                          <a:ea typeface="新細明體" panose="02020500000000000000" pitchFamily="18" charset="-120"/>
                          <a:cs typeface="Times New Roman" panose="02020603050405020304" pitchFamily="18" charset="0"/>
                        </a:rPr>
                        <a:t> 4</a:t>
                      </a:r>
                      <a:endParaRPr lang="zh-TW"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5909440"/>
                  </a:ext>
                </a:extLst>
              </a:tr>
              <a:tr h="408262">
                <a:tc>
                  <a:txBody>
                    <a:bodyPr/>
                    <a:lstStyle/>
                    <a:p>
                      <a:pPr algn="ctr">
                        <a:spcAft>
                          <a:spcPts val="300"/>
                        </a:spcAft>
                      </a:pPr>
                      <a:r>
                        <a:rPr lang="en-US" sz="1800">
                          <a:effectLst/>
                          <a:latin typeface="Times New Roman" panose="02020603050405020304" pitchFamily="18" charset="0"/>
                          <a:ea typeface="新細明體" panose="02020500000000000000" pitchFamily="18" charset="-120"/>
                          <a:cs typeface="Times New Roman" panose="02020603050405020304" pitchFamily="18" charset="0"/>
                        </a:rPr>
                        <a:t>Sample program</a:t>
                      </a:r>
                      <a:endParaRPr lang="zh-TW"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F2F2F2"/>
                    </a:solidFill>
                  </a:tcPr>
                </a:tc>
                <a:tc>
                  <a:txBody>
                    <a:bodyPr/>
                    <a:lstStyle/>
                    <a:p>
                      <a:pPr algn="ctr">
                        <a:spcAft>
                          <a:spcPts val="300"/>
                        </a:spcAft>
                      </a:pPr>
                      <a:r>
                        <a:rPr lang="en-US" sz="1800">
                          <a:effectLst/>
                          <a:latin typeface="Times New Roman" panose="02020603050405020304" pitchFamily="18" charset="0"/>
                          <a:ea typeface="標楷體" panose="03000509000000000000" pitchFamily="65" charset="-120"/>
                          <a:cs typeface="Times New Roman" panose="02020603050405020304" pitchFamily="18" charset="0"/>
                        </a:rPr>
                        <a:t>291</a:t>
                      </a:r>
                      <a:endParaRPr lang="zh-TW"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300"/>
                        </a:spcAft>
                      </a:pPr>
                      <a:r>
                        <a:rPr lang="en-US" sz="1800" dirty="0">
                          <a:effectLst/>
                          <a:latin typeface="Times New Roman" panose="02020603050405020304" pitchFamily="18" charset="0"/>
                          <a:ea typeface="標楷體" panose="03000509000000000000" pitchFamily="65" charset="-120"/>
                          <a:cs typeface="Times New Roman" panose="02020603050405020304" pitchFamily="18" charset="0"/>
                        </a:rPr>
                        <a:t>152</a:t>
                      </a:r>
                      <a:endParaRPr lang="zh-TW"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300"/>
                        </a:spcAft>
                      </a:pPr>
                      <a:r>
                        <a:rPr lang="en-US" sz="1800" dirty="0">
                          <a:effectLst/>
                          <a:latin typeface="Times New Roman" panose="02020603050405020304" pitchFamily="18" charset="0"/>
                          <a:ea typeface="標楷體" panose="03000509000000000000" pitchFamily="65" charset="-120"/>
                          <a:cs typeface="Times New Roman" panose="02020603050405020304" pitchFamily="18" charset="0"/>
                        </a:rPr>
                        <a:t>174</a:t>
                      </a:r>
                      <a:endParaRPr lang="zh-TW"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300"/>
                        </a:spcAft>
                      </a:pPr>
                      <a:r>
                        <a:rPr lang="en-US" sz="1800">
                          <a:effectLst/>
                          <a:latin typeface="Times New Roman" panose="02020603050405020304" pitchFamily="18" charset="0"/>
                          <a:ea typeface="標楷體" panose="03000509000000000000" pitchFamily="65" charset="-120"/>
                          <a:cs typeface="Times New Roman" panose="02020603050405020304" pitchFamily="18" charset="0"/>
                        </a:rPr>
                        <a:t>147</a:t>
                      </a:r>
                      <a:endParaRPr lang="zh-TW"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532429970"/>
                  </a:ext>
                </a:extLst>
              </a:tr>
              <a:tr h="408262">
                <a:tc>
                  <a:txBody>
                    <a:bodyPr/>
                    <a:lstStyle/>
                    <a:p>
                      <a:pPr algn="ctr">
                        <a:spcAft>
                          <a:spcPts val="300"/>
                        </a:spcAft>
                      </a:pPr>
                      <a:r>
                        <a:rPr lang="en-US" sz="1800">
                          <a:effectLst/>
                          <a:latin typeface="Times New Roman" panose="02020603050405020304" pitchFamily="18" charset="0"/>
                          <a:ea typeface="新細明體" panose="02020500000000000000" pitchFamily="18" charset="-120"/>
                          <a:cs typeface="Times New Roman" panose="02020603050405020304" pitchFamily="18" charset="0"/>
                        </a:rPr>
                        <a:t>Generated program</a:t>
                      </a:r>
                      <a:endParaRPr lang="zh-TW"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2F2F2"/>
                    </a:solidFill>
                  </a:tcPr>
                </a:tc>
                <a:tc>
                  <a:txBody>
                    <a:bodyPr/>
                    <a:lstStyle/>
                    <a:p>
                      <a:pPr algn="ctr">
                        <a:spcAft>
                          <a:spcPts val="300"/>
                        </a:spcAft>
                      </a:pPr>
                      <a:r>
                        <a:rPr lang="en-US" sz="1800">
                          <a:effectLst/>
                          <a:latin typeface="Times New Roman" panose="02020603050405020304" pitchFamily="18" charset="0"/>
                          <a:ea typeface="標楷體" panose="03000509000000000000" pitchFamily="65" charset="-120"/>
                          <a:cs typeface="Times New Roman" panose="02020603050405020304" pitchFamily="18" charset="0"/>
                        </a:rPr>
                        <a:t>169</a:t>
                      </a:r>
                      <a:r>
                        <a:rPr lang="en-US" sz="1800" baseline="3000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a:effectLst/>
                          <a:latin typeface="Times New Roman" panose="02020603050405020304" pitchFamily="18" charset="0"/>
                          <a:ea typeface="標楷體" panose="03000509000000000000" pitchFamily="65" charset="-120"/>
                          <a:cs typeface="Times New Roman" panose="02020603050405020304" pitchFamily="18" charset="0"/>
                        </a:rPr>
                        <a:t> (174</a:t>
                      </a:r>
                      <a:r>
                        <a:rPr lang="en-US" sz="1800" baseline="3000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300"/>
                        </a:spcAft>
                      </a:pPr>
                      <a:r>
                        <a:rPr lang="en-US" sz="1800" dirty="0">
                          <a:effectLst/>
                          <a:latin typeface="Times New Roman" panose="02020603050405020304" pitchFamily="18" charset="0"/>
                          <a:ea typeface="標楷體" panose="03000509000000000000" pitchFamily="65" charset="-120"/>
                          <a:cs typeface="Times New Roman" panose="02020603050405020304" pitchFamily="18" charset="0"/>
                        </a:rPr>
                        <a:t>123</a:t>
                      </a:r>
                      <a:r>
                        <a:rPr lang="en-US" sz="1800" baseline="300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dirty="0">
                          <a:effectLst/>
                          <a:latin typeface="Times New Roman" panose="02020603050405020304" pitchFamily="18" charset="0"/>
                          <a:ea typeface="標楷體" panose="03000509000000000000" pitchFamily="65" charset="-120"/>
                          <a:cs typeface="Times New Roman" panose="02020603050405020304" pitchFamily="18" charset="0"/>
                        </a:rPr>
                        <a:t> (128</a:t>
                      </a:r>
                      <a:r>
                        <a:rPr lang="en-US" sz="1800" baseline="300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300"/>
                        </a:spcAft>
                      </a:pPr>
                      <a:r>
                        <a:rPr lang="en-US" sz="1800" dirty="0">
                          <a:effectLst/>
                          <a:latin typeface="Times New Roman" panose="02020603050405020304" pitchFamily="18" charset="0"/>
                          <a:ea typeface="標楷體" panose="03000509000000000000" pitchFamily="65" charset="-120"/>
                          <a:cs typeface="Times New Roman" panose="02020603050405020304" pitchFamily="18" charset="0"/>
                        </a:rPr>
                        <a:t>137</a:t>
                      </a:r>
                      <a:r>
                        <a:rPr lang="en-US" sz="1800" baseline="300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dirty="0">
                          <a:effectLst/>
                          <a:latin typeface="Times New Roman" panose="02020603050405020304" pitchFamily="18" charset="0"/>
                          <a:ea typeface="標楷體" panose="03000509000000000000" pitchFamily="65" charset="-120"/>
                          <a:cs typeface="Times New Roman" panose="02020603050405020304" pitchFamily="18" charset="0"/>
                        </a:rPr>
                        <a:t> (146</a:t>
                      </a:r>
                      <a:r>
                        <a:rPr lang="en-US" sz="1800" baseline="300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300"/>
                        </a:spcAft>
                      </a:pPr>
                      <a:r>
                        <a:rPr lang="en-US" sz="1800">
                          <a:effectLst/>
                          <a:latin typeface="Times New Roman" panose="02020603050405020304" pitchFamily="18" charset="0"/>
                          <a:ea typeface="標楷體" panose="03000509000000000000" pitchFamily="65" charset="-120"/>
                          <a:cs typeface="Times New Roman" panose="02020603050405020304" pitchFamily="18" charset="0"/>
                        </a:rPr>
                        <a:t>102</a:t>
                      </a:r>
                      <a:r>
                        <a:rPr lang="en-US" sz="1800" baseline="3000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a:effectLst/>
                          <a:latin typeface="Times New Roman" panose="02020603050405020304" pitchFamily="18" charset="0"/>
                          <a:ea typeface="標楷體" panose="03000509000000000000" pitchFamily="65" charset="-120"/>
                          <a:cs typeface="Times New Roman" panose="02020603050405020304" pitchFamily="18" charset="0"/>
                        </a:rPr>
                        <a:t> (111</a:t>
                      </a:r>
                      <a:r>
                        <a:rPr lang="en-US" sz="1800" baseline="3000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004972818"/>
                  </a:ext>
                </a:extLst>
              </a:tr>
              <a:tr h="408262">
                <a:tc>
                  <a:txBody>
                    <a:bodyPr/>
                    <a:lstStyle/>
                    <a:p>
                      <a:pPr algn="ctr">
                        <a:spcAft>
                          <a:spcPts val="300"/>
                        </a:spcAft>
                      </a:pPr>
                      <a:r>
                        <a:rPr lang="en-US" sz="1800">
                          <a:effectLst/>
                          <a:latin typeface="Times New Roman" panose="02020603050405020304" pitchFamily="18" charset="0"/>
                          <a:ea typeface="新細明體" panose="02020500000000000000" pitchFamily="18" charset="-120"/>
                          <a:cs typeface="Times New Roman" panose="02020603050405020304" pitchFamily="18" charset="0"/>
                        </a:rPr>
                        <a:t>Reduction ratio</a:t>
                      </a:r>
                      <a:r>
                        <a:rPr lang="en-US" sz="1800">
                          <a:effectLst/>
                          <a:latin typeface="Calibri" panose="020F0502020204030204" pitchFamily="34" charset="0"/>
                          <a:ea typeface="標楷體" panose="03000509000000000000" pitchFamily="65" charset="-120"/>
                          <a:cs typeface="Times New Roman" panose="02020603050405020304" pitchFamily="18" charset="0"/>
                        </a:rPr>
                        <a:t> </a:t>
                      </a:r>
                      <a:r>
                        <a:rPr lang="en-US" sz="180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300"/>
                        </a:spcAft>
                      </a:pPr>
                      <a:r>
                        <a:rPr lang="en-US" sz="1800">
                          <a:effectLst/>
                          <a:latin typeface="Times New Roman" panose="02020603050405020304" pitchFamily="18" charset="0"/>
                          <a:ea typeface="標楷體" panose="03000509000000000000" pitchFamily="65" charset="-120"/>
                          <a:cs typeface="Times New Roman" panose="02020603050405020304" pitchFamily="18" charset="0"/>
                        </a:rPr>
                        <a:t>41.92</a:t>
                      </a:r>
                      <a:r>
                        <a:rPr lang="en-US" sz="1800" baseline="3000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a:effectLst/>
                          <a:latin typeface="Times New Roman" panose="02020603050405020304" pitchFamily="18" charset="0"/>
                          <a:ea typeface="標楷體" panose="03000509000000000000" pitchFamily="65" charset="-120"/>
                          <a:cs typeface="Times New Roman" panose="02020603050405020304" pitchFamily="18" charset="0"/>
                        </a:rPr>
                        <a:t> (40.34</a:t>
                      </a:r>
                      <a:r>
                        <a:rPr lang="en-US" sz="1800" baseline="3000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300"/>
                        </a:spcAft>
                      </a:pPr>
                      <a:r>
                        <a:rPr lang="en-US" sz="1800">
                          <a:effectLst/>
                          <a:latin typeface="Times New Roman" panose="02020603050405020304" pitchFamily="18" charset="0"/>
                          <a:ea typeface="標楷體" panose="03000509000000000000" pitchFamily="65" charset="-120"/>
                          <a:cs typeface="Times New Roman" panose="02020603050405020304" pitchFamily="18" charset="0"/>
                        </a:rPr>
                        <a:t>19.08</a:t>
                      </a:r>
                      <a:r>
                        <a:rPr lang="en-US" sz="1800" baseline="3000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a:effectLst/>
                          <a:latin typeface="Times New Roman" panose="02020603050405020304" pitchFamily="18" charset="0"/>
                          <a:ea typeface="標楷體" panose="03000509000000000000" pitchFamily="65" charset="-120"/>
                          <a:cs typeface="Times New Roman" panose="02020603050405020304" pitchFamily="18" charset="0"/>
                        </a:rPr>
                        <a:t> (15.78</a:t>
                      </a:r>
                      <a:r>
                        <a:rPr lang="en-US" sz="1800" baseline="3000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300"/>
                        </a:spcAft>
                      </a:pPr>
                      <a:r>
                        <a:rPr lang="en-US" sz="1800">
                          <a:effectLst/>
                          <a:latin typeface="Times New Roman" panose="02020603050405020304" pitchFamily="18" charset="0"/>
                          <a:ea typeface="標楷體" panose="03000509000000000000" pitchFamily="65" charset="-120"/>
                          <a:cs typeface="Times New Roman" panose="02020603050405020304" pitchFamily="18" charset="0"/>
                        </a:rPr>
                        <a:t>21.26</a:t>
                      </a:r>
                      <a:r>
                        <a:rPr lang="en-US" sz="1800" baseline="3000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a:effectLst/>
                          <a:latin typeface="Times New Roman" panose="02020603050405020304" pitchFamily="18" charset="0"/>
                          <a:ea typeface="標楷體" panose="03000509000000000000" pitchFamily="65" charset="-120"/>
                          <a:cs typeface="Times New Roman" panose="02020603050405020304" pitchFamily="18" charset="0"/>
                        </a:rPr>
                        <a:t> (16.09</a:t>
                      </a:r>
                      <a:r>
                        <a:rPr lang="en-US" sz="1800" baseline="3000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300"/>
                        </a:spcAft>
                      </a:pPr>
                      <a:r>
                        <a:rPr lang="en-US" sz="1800" dirty="0">
                          <a:effectLst/>
                          <a:latin typeface="Times New Roman" panose="02020603050405020304" pitchFamily="18" charset="0"/>
                          <a:ea typeface="標楷體" panose="03000509000000000000" pitchFamily="65" charset="-120"/>
                          <a:cs typeface="Times New Roman" panose="02020603050405020304" pitchFamily="18" charset="0"/>
                        </a:rPr>
                        <a:t>30.61</a:t>
                      </a:r>
                      <a:r>
                        <a:rPr lang="en-US" sz="1800" baseline="300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dirty="0">
                          <a:effectLst/>
                          <a:latin typeface="Times New Roman" panose="02020603050405020304" pitchFamily="18" charset="0"/>
                          <a:ea typeface="標楷體" panose="03000509000000000000" pitchFamily="65" charset="-120"/>
                          <a:cs typeface="Times New Roman" panose="02020603050405020304" pitchFamily="18" charset="0"/>
                        </a:rPr>
                        <a:t> (24.48</a:t>
                      </a:r>
                      <a:r>
                        <a:rPr lang="en-US" sz="1800" baseline="300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5358568"/>
                  </a:ext>
                </a:extLst>
              </a:tr>
              <a:tr h="816523">
                <a:tc>
                  <a:txBody>
                    <a:bodyPr/>
                    <a:lstStyle/>
                    <a:p>
                      <a:pPr algn="ctr">
                        <a:spcAft>
                          <a:spcPts val="300"/>
                        </a:spcAft>
                      </a:pPr>
                      <a:r>
                        <a:rPr lang="en-US" sz="1800">
                          <a:effectLst/>
                          <a:latin typeface="Times New Roman" panose="02020603050405020304" pitchFamily="18" charset="0"/>
                          <a:ea typeface="新細明體" panose="02020500000000000000" pitchFamily="18" charset="-120"/>
                          <a:cs typeface="Times New Roman" panose="02020603050405020304" pitchFamily="18" charset="0"/>
                        </a:rPr>
                        <a:t>Average reduction ratio </a:t>
                      </a:r>
                      <a:r>
                        <a:rPr lang="en-US" sz="180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2F2F2"/>
                    </a:solidFill>
                  </a:tcPr>
                </a:tc>
                <a:tc gridSpan="4">
                  <a:txBody>
                    <a:bodyPr/>
                    <a:lstStyle/>
                    <a:p>
                      <a:pPr algn="ctr">
                        <a:spcAft>
                          <a:spcPts val="300"/>
                        </a:spcAft>
                      </a:pPr>
                      <a:r>
                        <a:rPr lang="en-US" sz="1800" dirty="0">
                          <a:effectLst/>
                          <a:latin typeface="Times New Roman" panose="02020603050405020304" pitchFamily="18" charset="0"/>
                          <a:ea typeface="標楷體" panose="03000509000000000000" pitchFamily="65" charset="-120"/>
                          <a:cs typeface="Times New Roman" panose="02020603050405020304" pitchFamily="18" charset="0"/>
                        </a:rPr>
                        <a:t>28.22 (27.21</a:t>
                      </a:r>
                      <a:r>
                        <a:rPr lang="en-US" sz="1800" baseline="300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779543521"/>
                  </a:ext>
                </a:extLst>
              </a:tr>
            </a:tbl>
          </a:graphicData>
        </a:graphic>
      </p:graphicFrame>
      <p:sp>
        <p:nvSpPr>
          <p:cNvPr id="6" name="矩形 5"/>
          <p:cNvSpPr/>
          <p:nvPr/>
        </p:nvSpPr>
        <p:spPr>
          <a:xfrm>
            <a:off x="4487746" y="2587789"/>
            <a:ext cx="2829557"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Table 5.</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程式碼行數的減少</a:t>
            </a:r>
          </a:p>
        </p:txBody>
      </p:sp>
    </p:spTree>
    <p:extLst>
      <p:ext uri="{BB962C8B-B14F-4D97-AF65-F5344CB8AC3E}">
        <p14:creationId xmlns:p14="http://schemas.microsoft.com/office/powerpoint/2010/main" val="1060021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2</a:t>
            </a:r>
            <a:r>
              <a:rPr lang="zh-TW" altLang="en-US" dirty="0"/>
              <a:t> </a:t>
            </a:r>
            <a:r>
              <a:rPr lang="en-US" altLang="zh-TW" dirty="0"/>
              <a:t>(cont.)</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graphicFrame>
        <p:nvGraphicFramePr>
          <p:cNvPr id="5" name="表格 4"/>
          <p:cNvGraphicFramePr>
            <a:graphicFrameLocks noGrp="1"/>
          </p:cNvGraphicFramePr>
          <p:nvPr>
            <p:extLst>
              <p:ext uri="{D42A27DB-BD31-4B8C-83A1-F6EECF244321}">
                <p14:modId xmlns:p14="http://schemas.microsoft.com/office/powerpoint/2010/main" val="1009091777"/>
              </p:ext>
            </p:extLst>
          </p:nvPr>
        </p:nvGraphicFramePr>
        <p:xfrm>
          <a:off x="293570" y="2820685"/>
          <a:ext cx="11829604" cy="2793534"/>
        </p:xfrm>
        <a:graphic>
          <a:graphicData uri="http://schemas.openxmlformats.org/drawingml/2006/table">
            <a:tbl>
              <a:tblPr firstRow="1" firstCol="1" bandRow="1"/>
              <a:tblGrid>
                <a:gridCol w="2953016">
                  <a:extLst>
                    <a:ext uri="{9D8B030D-6E8A-4147-A177-3AD203B41FA5}">
                      <a16:colId xmlns:a16="http://schemas.microsoft.com/office/drawing/2014/main" val="3207146343"/>
                    </a:ext>
                  </a:extLst>
                </a:gridCol>
                <a:gridCol w="2025677">
                  <a:extLst>
                    <a:ext uri="{9D8B030D-6E8A-4147-A177-3AD203B41FA5}">
                      <a16:colId xmlns:a16="http://schemas.microsoft.com/office/drawing/2014/main" val="2371415697"/>
                    </a:ext>
                  </a:extLst>
                </a:gridCol>
                <a:gridCol w="2179138">
                  <a:extLst>
                    <a:ext uri="{9D8B030D-6E8A-4147-A177-3AD203B41FA5}">
                      <a16:colId xmlns:a16="http://schemas.microsoft.com/office/drawing/2014/main" val="341822964"/>
                    </a:ext>
                  </a:extLst>
                </a:gridCol>
                <a:gridCol w="2333694">
                  <a:extLst>
                    <a:ext uri="{9D8B030D-6E8A-4147-A177-3AD203B41FA5}">
                      <a16:colId xmlns:a16="http://schemas.microsoft.com/office/drawing/2014/main" val="3188757607"/>
                    </a:ext>
                  </a:extLst>
                </a:gridCol>
                <a:gridCol w="2338079">
                  <a:extLst>
                    <a:ext uri="{9D8B030D-6E8A-4147-A177-3AD203B41FA5}">
                      <a16:colId xmlns:a16="http://schemas.microsoft.com/office/drawing/2014/main" val="355901773"/>
                    </a:ext>
                  </a:extLst>
                </a:gridCol>
              </a:tblGrid>
              <a:tr h="772020">
                <a:tc>
                  <a:txBody>
                    <a:bodyPr/>
                    <a:lstStyle/>
                    <a:p>
                      <a:pPr indent="1257300" algn="just">
                        <a:spcAft>
                          <a:spcPts val="300"/>
                        </a:spcAft>
                      </a:pPr>
                      <a:r>
                        <a:rPr lang="en-US" sz="1800" dirty="0">
                          <a:effectLst/>
                          <a:latin typeface="Times New Roman" panose="02020603050405020304" pitchFamily="18" charset="0"/>
                          <a:ea typeface="新細明體" panose="02020500000000000000" pitchFamily="18" charset="-120"/>
                          <a:cs typeface="Times New Roman" panose="02020603050405020304" pitchFamily="18" charset="0"/>
                        </a:rPr>
                        <a:t>Case</a:t>
                      </a:r>
                      <a:endParaRPr lang="zh-TW" sz="18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spcAft>
                          <a:spcPts val="300"/>
                        </a:spcAft>
                      </a:pPr>
                      <a:r>
                        <a:rPr lang="zh-TW" sz="1800" dirty="0">
                          <a:effectLst/>
                          <a:latin typeface="Times New Roman" panose="02020603050405020304" pitchFamily="18" charset="0"/>
                          <a:ea typeface="標楷體" panose="03000509000000000000" pitchFamily="65" charset="-120"/>
                          <a:cs typeface="Times New Roman" panose="02020603050405020304" pitchFamily="18" charset="0"/>
                        </a:rPr>
                        <a:t>Subject</a:t>
                      </a:r>
                      <a:endParaRPr lang="zh-TW"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solidFill>
                      <a:srgbClr val="F2F2F2"/>
                    </a:solidFill>
                  </a:tcPr>
                </a:tc>
                <a:tc>
                  <a:txBody>
                    <a:bodyPr/>
                    <a:lstStyle/>
                    <a:p>
                      <a:pPr algn="ctr">
                        <a:spcAft>
                          <a:spcPts val="300"/>
                        </a:spcAft>
                      </a:pPr>
                      <a:r>
                        <a:rPr lang="en-US" sz="1800" dirty="0">
                          <a:effectLst/>
                          <a:latin typeface="Times New Roman" panose="02020603050405020304" pitchFamily="18" charset="0"/>
                          <a:ea typeface="標楷體" panose="03000509000000000000" pitchFamily="65" charset="-120"/>
                          <a:cs typeface="Times New Roman" panose="02020603050405020304" pitchFamily="18" charset="0"/>
                        </a:rPr>
                        <a:t>Example</a:t>
                      </a: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1</a:t>
                      </a:r>
                      <a:endParaRPr lang="zh-TW"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300"/>
                        </a:spcAft>
                      </a:pPr>
                      <a:r>
                        <a:rPr lang="en-US" sz="1800" dirty="0">
                          <a:effectLst/>
                          <a:latin typeface="Times New Roman" panose="02020603050405020304" pitchFamily="18" charset="0"/>
                          <a:ea typeface="標楷體" panose="03000509000000000000" pitchFamily="65" charset="-120"/>
                          <a:cs typeface="Times New Roman" panose="02020603050405020304" pitchFamily="18" charset="0"/>
                        </a:rPr>
                        <a:t>Example</a:t>
                      </a:r>
                      <a:r>
                        <a:rPr lang="en-US" sz="1800" dirty="0">
                          <a:effectLst/>
                          <a:latin typeface="Times New Roman" panose="02020603050405020304" pitchFamily="18" charset="0"/>
                          <a:ea typeface="新細明體" panose="02020500000000000000" pitchFamily="18" charset="-120"/>
                          <a:cs typeface="Times New Roman" panose="02020603050405020304" pitchFamily="18" charset="0"/>
                        </a:rPr>
                        <a:t> 2</a:t>
                      </a:r>
                      <a:endParaRPr lang="zh-TW"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300"/>
                        </a:spcAft>
                      </a:pPr>
                      <a:r>
                        <a:rPr lang="en-US" sz="1800">
                          <a:effectLst/>
                          <a:latin typeface="Times New Roman" panose="02020603050405020304" pitchFamily="18" charset="0"/>
                          <a:ea typeface="標楷體" panose="03000509000000000000" pitchFamily="65" charset="-120"/>
                          <a:cs typeface="Times New Roman" panose="02020603050405020304" pitchFamily="18" charset="0"/>
                        </a:rPr>
                        <a:t>Example</a:t>
                      </a:r>
                      <a:r>
                        <a:rPr lang="en-US" sz="1800">
                          <a:effectLst/>
                          <a:latin typeface="Times New Roman" panose="02020603050405020304" pitchFamily="18" charset="0"/>
                          <a:ea typeface="新細明體" panose="02020500000000000000" pitchFamily="18" charset="-120"/>
                          <a:cs typeface="Times New Roman" panose="02020603050405020304" pitchFamily="18" charset="0"/>
                        </a:rPr>
                        <a:t> 3</a:t>
                      </a:r>
                      <a:endParaRPr lang="zh-TW"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300"/>
                        </a:spcAft>
                      </a:pPr>
                      <a:r>
                        <a:rPr lang="en-US" sz="1800">
                          <a:effectLst/>
                          <a:latin typeface="Times New Roman" panose="02020603050405020304" pitchFamily="18" charset="0"/>
                          <a:ea typeface="標楷體" panose="03000509000000000000" pitchFamily="65" charset="-120"/>
                          <a:cs typeface="Times New Roman" panose="02020603050405020304" pitchFamily="18" charset="0"/>
                        </a:rPr>
                        <a:t>Example</a:t>
                      </a:r>
                      <a:r>
                        <a:rPr lang="en-US" sz="1800">
                          <a:effectLst/>
                          <a:latin typeface="Times New Roman" panose="02020603050405020304" pitchFamily="18" charset="0"/>
                          <a:ea typeface="新細明體" panose="02020500000000000000" pitchFamily="18" charset="-120"/>
                          <a:cs typeface="Times New Roman" panose="02020603050405020304" pitchFamily="18" charset="0"/>
                        </a:rPr>
                        <a:t> 4</a:t>
                      </a:r>
                      <a:endParaRPr lang="zh-TW"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4182530"/>
                  </a:ext>
                </a:extLst>
              </a:tr>
              <a:tr h="299840">
                <a:tc>
                  <a:txBody>
                    <a:bodyPr/>
                    <a:lstStyle/>
                    <a:p>
                      <a:pPr algn="ctr">
                        <a:spcAft>
                          <a:spcPts val="300"/>
                        </a:spcAft>
                      </a:pPr>
                      <a:r>
                        <a:rPr lang="en-US" sz="1800">
                          <a:effectLst/>
                          <a:latin typeface="Times New Roman" panose="02020603050405020304" pitchFamily="18" charset="0"/>
                          <a:ea typeface="新細明體" panose="02020500000000000000" pitchFamily="18" charset="-120"/>
                          <a:cs typeface="Times New Roman" panose="02020603050405020304" pitchFamily="18" charset="0"/>
                        </a:rPr>
                        <a:t>Sample program </a:t>
                      </a:r>
                      <a:endParaRPr lang="zh-TW"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2F2F2"/>
                    </a:solidFill>
                  </a:tcPr>
                </a:tc>
                <a:tc>
                  <a:txBody>
                    <a:bodyPr/>
                    <a:lstStyle/>
                    <a:p>
                      <a:pPr algn="ctr">
                        <a:spcAft>
                          <a:spcPts val="300"/>
                        </a:spcAft>
                      </a:pPr>
                      <a:r>
                        <a:rPr lang="en-US" sz="1800" dirty="0">
                          <a:effectLst/>
                          <a:latin typeface="Times New Roman" panose="02020603050405020304" pitchFamily="18" charset="0"/>
                          <a:ea typeface="標楷體" panose="03000509000000000000" pitchFamily="65" charset="-120"/>
                          <a:cs typeface="Times New Roman" panose="02020603050405020304" pitchFamily="18" charset="0"/>
                        </a:rPr>
                        <a:t>8.35</a:t>
                      </a:r>
                      <a:endParaRPr lang="zh-TW"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300"/>
                        </a:spcAft>
                      </a:pPr>
                      <a:r>
                        <a:rPr lang="en-US" sz="1800" dirty="0">
                          <a:effectLst/>
                          <a:latin typeface="Times New Roman" panose="02020603050405020304" pitchFamily="18" charset="0"/>
                          <a:ea typeface="標楷體" panose="03000509000000000000" pitchFamily="65" charset="-120"/>
                          <a:cs typeface="Times New Roman" panose="02020603050405020304" pitchFamily="18" charset="0"/>
                        </a:rPr>
                        <a:t>10.57</a:t>
                      </a:r>
                      <a:endParaRPr lang="zh-TW"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300"/>
                        </a:spcAft>
                      </a:pPr>
                      <a:r>
                        <a:rPr lang="en-US" sz="1800">
                          <a:effectLst/>
                          <a:latin typeface="Times New Roman" panose="02020603050405020304" pitchFamily="18" charset="0"/>
                          <a:ea typeface="標楷體" panose="03000509000000000000" pitchFamily="65" charset="-120"/>
                          <a:cs typeface="Times New Roman" panose="02020603050405020304" pitchFamily="18" charset="0"/>
                        </a:rPr>
                        <a:t>14.58</a:t>
                      </a:r>
                      <a:endParaRPr lang="zh-TW"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300"/>
                        </a:spcAft>
                      </a:pPr>
                      <a:r>
                        <a:rPr lang="en-US" sz="1800">
                          <a:effectLst/>
                          <a:latin typeface="Times New Roman" panose="02020603050405020304" pitchFamily="18" charset="0"/>
                          <a:ea typeface="標楷體" panose="03000509000000000000" pitchFamily="65" charset="-120"/>
                          <a:cs typeface="Times New Roman" panose="02020603050405020304" pitchFamily="18" charset="0"/>
                        </a:rPr>
                        <a:t>12.43</a:t>
                      </a:r>
                      <a:endParaRPr lang="zh-TW"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07784497"/>
                  </a:ext>
                </a:extLst>
              </a:tr>
              <a:tr h="491907">
                <a:tc>
                  <a:txBody>
                    <a:bodyPr/>
                    <a:lstStyle/>
                    <a:p>
                      <a:pPr algn="ctr">
                        <a:spcAft>
                          <a:spcPts val="300"/>
                        </a:spcAft>
                      </a:pPr>
                      <a:r>
                        <a:rPr lang="en-US" sz="1800">
                          <a:effectLst/>
                          <a:latin typeface="Times New Roman" panose="02020603050405020304" pitchFamily="18" charset="0"/>
                          <a:ea typeface="新細明體" panose="02020500000000000000" pitchFamily="18" charset="-120"/>
                          <a:cs typeface="Times New Roman" panose="02020603050405020304" pitchFamily="18" charset="0"/>
                        </a:rPr>
                        <a:t>Generated program </a:t>
                      </a:r>
                      <a:endParaRPr lang="zh-TW"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a:noFill/>
                    </a:lnT>
                    <a:lnB>
                      <a:noFill/>
                    </a:lnB>
                    <a:solidFill>
                      <a:srgbClr val="F2F2F2"/>
                    </a:solidFill>
                  </a:tcPr>
                </a:tc>
                <a:tc>
                  <a:txBody>
                    <a:bodyPr/>
                    <a:lstStyle/>
                    <a:p>
                      <a:pPr algn="ctr">
                        <a:spcAft>
                          <a:spcPts val="300"/>
                        </a:spcAft>
                      </a:pPr>
                      <a:r>
                        <a:rPr lang="en-US" sz="1800">
                          <a:effectLst/>
                          <a:latin typeface="Times New Roman" panose="02020603050405020304" pitchFamily="18" charset="0"/>
                          <a:ea typeface="標楷體" panose="03000509000000000000" pitchFamily="65" charset="-120"/>
                          <a:cs typeface="Times New Roman" panose="02020603050405020304" pitchFamily="18" charset="0"/>
                        </a:rPr>
                        <a:t>6.04</a:t>
                      </a:r>
                      <a:r>
                        <a:rPr lang="en-US" sz="1800" baseline="3000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a:effectLst/>
                          <a:latin typeface="Times New Roman" panose="02020603050405020304" pitchFamily="18" charset="0"/>
                          <a:ea typeface="標楷體" panose="03000509000000000000" pitchFamily="65" charset="-120"/>
                          <a:cs typeface="Times New Roman" panose="02020603050405020304" pitchFamily="18" charset="0"/>
                        </a:rPr>
                        <a:t> (6.97</a:t>
                      </a:r>
                      <a:r>
                        <a:rPr lang="en-US" sz="1800" baseline="3000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300"/>
                        </a:spcAft>
                      </a:pPr>
                      <a:r>
                        <a:rPr lang="en-US" sz="1800" dirty="0">
                          <a:effectLst/>
                          <a:latin typeface="Times New Roman" panose="02020603050405020304" pitchFamily="18" charset="0"/>
                          <a:ea typeface="標楷體" panose="03000509000000000000" pitchFamily="65" charset="-120"/>
                          <a:cs typeface="Times New Roman" panose="02020603050405020304" pitchFamily="18" charset="0"/>
                        </a:rPr>
                        <a:t>6.89</a:t>
                      </a:r>
                      <a:r>
                        <a:rPr lang="en-US" sz="1800" baseline="300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dirty="0">
                          <a:effectLst/>
                          <a:latin typeface="Times New Roman" panose="02020603050405020304" pitchFamily="18" charset="0"/>
                          <a:ea typeface="標楷體" panose="03000509000000000000" pitchFamily="65" charset="-120"/>
                          <a:cs typeface="Times New Roman" panose="02020603050405020304" pitchFamily="18" charset="0"/>
                        </a:rPr>
                        <a:t> (7.13</a:t>
                      </a:r>
                      <a:r>
                        <a:rPr lang="en-US" sz="1800" baseline="300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300"/>
                        </a:spcAft>
                      </a:pPr>
                      <a:r>
                        <a:rPr lang="en-US" sz="1800">
                          <a:effectLst/>
                          <a:latin typeface="Times New Roman" panose="02020603050405020304" pitchFamily="18" charset="0"/>
                          <a:ea typeface="標楷體" panose="03000509000000000000" pitchFamily="65" charset="-120"/>
                          <a:cs typeface="Times New Roman" panose="02020603050405020304" pitchFamily="18" charset="0"/>
                        </a:rPr>
                        <a:t>10.56</a:t>
                      </a:r>
                      <a:r>
                        <a:rPr lang="en-US" sz="1800" baseline="3000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a:effectLst/>
                          <a:latin typeface="Times New Roman" panose="02020603050405020304" pitchFamily="18" charset="0"/>
                          <a:ea typeface="標楷體" panose="03000509000000000000" pitchFamily="65" charset="-120"/>
                          <a:cs typeface="Times New Roman" panose="02020603050405020304" pitchFamily="18" charset="0"/>
                        </a:rPr>
                        <a:t> (11.71</a:t>
                      </a:r>
                      <a:r>
                        <a:rPr lang="en-US" sz="1800" baseline="3000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300"/>
                        </a:spcAft>
                      </a:pPr>
                      <a:r>
                        <a:rPr lang="en-US" sz="1800">
                          <a:effectLst/>
                          <a:latin typeface="Times New Roman" panose="02020603050405020304" pitchFamily="18" charset="0"/>
                          <a:ea typeface="標楷體" panose="03000509000000000000" pitchFamily="65" charset="-120"/>
                          <a:cs typeface="Times New Roman" panose="02020603050405020304" pitchFamily="18" charset="0"/>
                        </a:rPr>
                        <a:t>7.97</a:t>
                      </a:r>
                      <a:r>
                        <a:rPr lang="en-US" sz="1800" baseline="3000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a:effectLst/>
                          <a:latin typeface="Times New Roman" panose="02020603050405020304" pitchFamily="18" charset="0"/>
                          <a:ea typeface="標楷體" panose="03000509000000000000" pitchFamily="65" charset="-120"/>
                          <a:cs typeface="Times New Roman" panose="02020603050405020304" pitchFamily="18" charset="0"/>
                        </a:rPr>
                        <a:t> (8.92</a:t>
                      </a:r>
                      <a:r>
                        <a:rPr lang="en-US" sz="1800" baseline="3000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638035920"/>
                  </a:ext>
                </a:extLst>
              </a:tr>
              <a:tr h="491907">
                <a:tc>
                  <a:txBody>
                    <a:bodyPr/>
                    <a:lstStyle/>
                    <a:p>
                      <a:pPr algn="ctr">
                        <a:spcAft>
                          <a:spcPts val="300"/>
                        </a:spcAft>
                      </a:pPr>
                      <a:r>
                        <a:rPr lang="en-US" sz="1800">
                          <a:effectLst/>
                          <a:latin typeface="Times New Roman" panose="02020603050405020304" pitchFamily="18" charset="0"/>
                          <a:ea typeface="新細明體" panose="02020500000000000000" pitchFamily="18" charset="-120"/>
                          <a:cs typeface="Times New Roman" panose="02020603050405020304" pitchFamily="18" charset="0"/>
                        </a:rPr>
                        <a:t>Reduction ratio</a:t>
                      </a:r>
                      <a:r>
                        <a:rPr lang="en-US" sz="1800">
                          <a:effectLst/>
                          <a:latin typeface="Calibri" panose="020F0502020204030204" pitchFamily="34" charset="0"/>
                          <a:ea typeface="標楷體" panose="03000509000000000000" pitchFamily="65" charset="-120"/>
                          <a:cs typeface="Times New Roman" panose="02020603050405020304" pitchFamily="18" charset="0"/>
                        </a:rPr>
                        <a:t> </a:t>
                      </a:r>
                      <a:r>
                        <a:rPr lang="en-US" sz="180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300"/>
                        </a:spcAft>
                      </a:pPr>
                      <a:r>
                        <a:rPr lang="en-US" sz="1800">
                          <a:effectLst/>
                          <a:latin typeface="Times New Roman" panose="02020603050405020304" pitchFamily="18" charset="0"/>
                          <a:ea typeface="標楷體" panose="03000509000000000000" pitchFamily="65" charset="-120"/>
                          <a:cs typeface="Times New Roman" panose="02020603050405020304" pitchFamily="18" charset="0"/>
                        </a:rPr>
                        <a:t>27.66</a:t>
                      </a:r>
                      <a:r>
                        <a:rPr lang="en-US" sz="1800" baseline="3000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a:effectLst/>
                          <a:latin typeface="Times New Roman" panose="02020603050405020304" pitchFamily="18" charset="0"/>
                          <a:ea typeface="標楷體" panose="03000509000000000000" pitchFamily="65" charset="-120"/>
                          <a:cs typeface="Times New Roman" panose="02020603050405020304" pitchFamily="18" charset="0"/>
                        </a:rPr>
                        <a:t> (16.59</a:t>
                      </a:r>
                      <a:r>
                        <a:rPr lang="en-US" sz="1800" baseline="3000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300"/>
                        </a:spcAft>
                      </a:pPr>
                      <a:r>
                        <a:rPr lang="en-US" sz="1800" dirty="0">
                          <a:effectLst/>
                          <a:latin typeface="Times New Roman" panose="02020603050405020304" pitchFamily="18" charset="0"/>
                          <a:ea typeface="標楷體" panose="03000509000000000000" pitchFamily="65" charset="-120"/>
                          <a:cs typeface="Times New Roman" panose="02020603050405020304" pitchFamily="18" charset="0"/>
                        </a:rPr>
                        <a:t>34.81</a:t>
                      </a:r>
                      <a:r>
                        <a:rPr lang="en-US" sz="1800" baseline="300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dirty="0">
                          <a:effectLst/>
                          <a:latin typeface="Times New Roman" panose="02020603050405020304" pitchFamily="18" charset="0"/>
                          <a:ea typeface="標楷體" panose="03000509000000000000" pitchFamily="65" charset="-120"/>
                          <a:cs typeface="Times New Roman" panose="02020603050405020304" pitchFamily="18" charset="0"/>
                        </a:rPr>
                        <a:t> (32.54</a:t>
                      </a:r>
                      <a:r>
                        <a:rPr lang="en-US" sz="1800" baseline="300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300"/>
                        </a:spcAft>
                      </a:pPr>
                      <a:r>
                        <a:rPr lang="en-US" sz="1800">
                          <a:effectLst/>
                          <a:latin typeface="Times New Roman" panose="02020603050405020304" pitchFamily="18" charset="0"/>
                          <a:ea typeface="標楷體" panose="03000509000000000000" pitchFamily="65" charset="-120"/>
                          <a:cs typeface="Times New Roman" panose="02020603050405020304" pitchFamily="18" charset="0"/>
                        </a:rPr>
                        <a:t>27.57</a:t>
                      </a:r>
                      <a:r>
                        <a:rPr lang="en-US" sz="1800" baseline="3000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a:effectLst/>
                          <a:latin typeface="Times New Roman" panose="02020603050405020304" pitchFamily="18" charset="0"/>
                          <a:ea typeface="標楷體" panose="03000509000000000000" pitchFamily="65" charset="-120"/>
                          <a:cs typeface="Times New Roman" panose="02020603050405020304" pitchFamily="18" charset="0"/>
                        </a:rPr>
                        <a:t> (19.68</a:t>
                      </a:r>
                      <a:r>
                        <a:rPr lang="en-US" sz="1800" baseline="3000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300"/>
                        </a:spcAft>
                      </a:pPr>
                      <a:r>
                        <a:rPr lang="en-US" sz="1800">
                          <a:effectLst/>
                          <a:latin typeface="Times New Roman" panose="02020603050405020304" pitchFamily="18" charset="0"/>
                          <a:ea typeface="標楷體" panose="03000509000000000000" pitchFamily="65" charset="-120"/>
                          <a:cs typeface="Times New Roman" panose="02020603050405020304" pitchFamily="18" charset="0"/>
                        </a:rPr>
                        <a:t>35.88</a:t>
                      </a:r>
                      <a:r>
                        <a:rPr lang="en-US" sz="1800" baseline="3000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a:effectLst/>
                          <a:latin typeface="Times New Roman" panose="02020603050405020304" pitchFamily="18" charset="0"/>
                          <a:ea typeface="標楷體" panose="03000509000000000000" pitchFamily="65" charset="-120"/>
                          <a:cs typeface="Times New Roman" panose="02020603050405020304" pitchFamily="18" charset="0"/>
                        </a:rPr>
                        <a:t> (28.23</a:t>
                      </a:r>
                      <a:r>
                        <a:rPr lang="en-US" sz="1800" baseline="3000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4752083"/>
                  </a:ext>
                </a:extLst>
              </a:tr>
              <a:tr h="737860">
                <a:tc>
                  <a:txBody>
                    <a:bodyPr/>
                    <a:lstStyle/>
                    <a:p>
                      <a:pPr algn="ctr">
                        <a:spcAft>
                          <a:spcPts val="300"/>
                        </a:spcAft>
                      </a:pPr>
                      <a:r>
                        <a:rPr lang="en-US" sz="1800">
                          <a:effectLst/>
                          <a:latin typeface="Times New Roman" panose="02020603050405020304" pitchFamily="18" charset="0"/>
                          <a:ea typeface="新細明體" panose="02020500000000000000" pitchFamily="18" charset="-120"/>
                          <a:cs typeface="Times New Roman" panose="02020603050405020304" pitchFamily="18" charset="0"/>
                        </a:rPr>
                        <a:t>Average reduction ratio </a:t>
                      </a:r>
                      <a:r>
                        <a:rPr lang="en-US" sz="180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8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2F2F2"/>
                    </a:solidFill>
                  </a:tcPr>
                </a:tc>
                <a:tc gridSpan="4">
                  <a:txBody>
                    <a:bodyPr/>
                    <a:lstStyle/>
                    <a:p>
                      <a:pPr algn="ctr">
                        <a:spcAft>
                          <a:spcPts val="300"/>
                        </a:spcAft>
                      </a:pPr>
                      <a:r>
                        <a:rPr lang="en-US" sz="1800" dirty="0">
                          <a:effectLst/>
                          <a:latin typeface="Times New Roman" panose="02020603050405020304" pitchFamily="18" charset="0"/>
                          <a:ea typeface="標楷體" panose="03000509000000000000" pitchFamily="65" charset="-120"/>
                          <a:cs typeface="Times New Roman" panose="02020603050405020304" pitchFamily="18" charset="0"/>
                        </a:rPr>
                        <a:t>30.98 (24.62</a:t>
                      </a:r>
                      <a:r>
                        <a:rPr lang="en-US" sz="1800" baseline="300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233550367"/>
                  </a:ext>
                </a:extLst>
              </a:tr>
            </a:tbl>
          </a:graphicData>
        </a:graphic>
      </p:graphicFrame>
      <p:sp>
        <p:nvSpPr>
          <p:cNvPr id="6" name="矩形 5"/>
          <p:cNvSpPr/>
          <p:nvPr/>
        </p:nvSpPr>
        <p:spPr>
          <a:xfrm>
            <a:off x="1097280" y="1797395"/>
            <a:ext cx="4090928" cy="461665"/>
          </a:xfrm>
          <a:prstGeom prst="rect">
            <a:avLst/>
          </a:prstGeom>
        </p:spPr>
        <p:txBody>
          <a:bodyPr wrap="none">
            <a:spAutoFit/>
          </a:bodyPr>
          <a:lstStyle/>
          <a:p>
            <a:pPr marL="355600" lvl="0" indent="-355600" algn="just">
              <a:spcAft>
                <a:spcPts val="300"/>
              </a:spcAft>
              <a:buClr>
                <a:srgbClr val="1CADE4"/>
              </a:buClr>
              <a:buFont typeface="Wingdings" panose="05000000000000000000" pitchFamily="2" charset="2"/>
              <a:buChar char="l"/>
              <a:tabLst>
                <a:tab pos="355600" algn="l"/>
              </a:tabLst>
            </a:pPr>
            <a:r>
              <a:rPr lang="en-US" altLang="zh-TW" sz="2400" baseline="30000" dirty="0">
                <a:solidFill>
                  <a:prstClr val="black"/>
                </a:solidFill>
                <a:latin typeface="Times New Roman" panose="02020603050405020304" pitchFamily="18" charset="0"/>
                <a:ea typeface="標楷體" panose="03000509000000000000" pitchFamily="65" charset="-120"/>
              </a:rPr>
              <a:t>^</a:t>
            </a:r>
            <a:r>
              <a:rPr lang="en-US" altLang="zh-TW" sz="2400" dirty="0">
                <a:solidFill>
                  <a:prstClr val="black"/>
                </a:solidFill>
                <a:latin typeface="Times New Roman" panose="02020603050405020304" pitchFamily="18" charset="0"/>
                <a:ea typeface="標楷體" panose="03000509000000000000" pitchFamily="65" charset="-120"/>
              </a:rPr>
              <a:t>: GPT-2, </a:t>
            </a:r>
            <a:r>
              <a:rPr lang="en-US" altLang="zh-TW" sz="2400" baseline="30000" dirty="0">
                <a:solidFill>
                  <a:prstClr val="black"/>
                </a:solidFill>
                <a:latin typeface="Times New Roman" panose="02020603050405020304" pitchFamily="18" charset="0"/>
                <a:ea typeface="標楷體" panose="03000509000000000000" pitchFamily="65" charset="-120"/>
              </a:rPr>
              <a:t>#</a:t>
            </a:r>
            <a:r>
              <a:rPr lang="en-US" altLang="zh-TW" sz="2400" dirty="0">
                <a:solidFill>
                  <a:prstClr val="black"/>
                </a:solidFill>
                <a:latin typeface="Times New Roman" panose="02020603050405020304" pitchFamily="18" charset="0"/>
                <a:ea typeface="標楷體" panose="03000509000000000000" pitchFamily="65" charset="-120"/>
              </a:rPr>
              <a:t>: MASS, </a:t>
            </a:r>
            <a:r>
              <a:rPr lang="en-US" altLang="zh-TW" sz="2400" baseline="30000" dirty="0">
                <a:solidFill>
                  <a:prstClr val="black"/>
                </a:solidFill>
                <a:latin typeface="Times New Roman" panose="02020603050405020304" pitchFamily="18" charset="0"/>
                <a:ea typeface="標楷體" panose="03000509000000000000" pitchFamily="65" charset="-120"/>
              </a:rPr>
              <a:t>*</a:t>
            </a:r>
            <a:r>
              <a:rPr lang="en-US" altLang="zh-TW" sz="2400" dirty="0">
                <a:solidFill>
                  <a:prstClr val="black"/>
                </a:solidFill>
                <a:latin typeface="Times New Roman" panose="02020603050405020304" pitchFamily="18" charset="0"/>
                <a:ea typeface="標楷體" panose="03000509000000000000" pitchFamily="65" charset="-120"/>
              </a:rPr>
              <a:t>: BART</a:t>
            </a:r>
            <a:endParaRPr lang="zh-TW" altLang="zh-TW" sz="2400" dirty="0">
              <a:solidFill>
                <a:prstClr val="black"/>
              </a:solidFill>
              <a:latin typeface="Times New Roman" panose="02020603050405020304" pitchFamily="18" charset="0"/>
              <a:ea typeface="SimSun" panose="02010600030101010101" pitchFamily="2" charset="-122"/>
            </a:endParaRPr>
          </a:p>
        </p:txBody>
      </p:sp>
      <p:sp>
        <p:nvSpPr>
          <p:cNvPr id="7" name="矩形 6"/>
          <p:cNvSpPr/>
          <p:nvPr/>
        </p:nvSpPr>
        <p:spPr>
          <a:xfrm>
            <a:off x="4681221" y="2373286"/>
            <a:ext cx="2829557"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Table 6.</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程式執行時間減少</a:t>
            </a:r>
          </a:p>
        </p:txBody>
      </p:sp>
    </p:spTree>
    <p:extLst>
      <p:ext uri="{BB962C8B-B14F-4D97-AF65-F5344CB8AC3E}">
        <p14:creationId xmlns:p14="http://schemas.microsoft.com/office/powerpoint/2010/main" val="4004174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3</a:t>
            </a:r>
            <a:endParaRPr lang="zh-TW" altLang="en-US" dirty="0"/>
          </a:p>
        </p:txBody>
      </p:sp>
      <p:sp>
        <p:nvSpPr>
          <p:cNvPr id="3" name="內容版面配置區 2"/>
          <p:cNvSpPr>
            <a:spLocks noGrp="1"/>
          </p:cNvSpPr>
          <p:nvPr>
            <p:ph idx="1"/>
          </p:nvPr>
        </p:nvSpPr>
        <p:spPr>
          <a:xfrm>
            <a:off x="1097280" y="1845734"/>
            <a:ext cx="10058400" cy="1763740"/>
          </a:xfrm>
        </p:spPr>
        <p:txBody>
          <a:bodyPr>
            <a:normAutofit/>
          </a:bodyPr>
          <a:lstStyle/>
          <a:p>
            <a:pPr marL="355600" indent="-355600" algn="just">
              <a:lnSpc>
                <a:spcPct val="100000"/>
              </a:lnSpc>
              <a:buFont typeface="Wingdings" panose="05000000000000000000" pitchFamily="2" charset="2"/>
              <a:buChar char="l"/>
            </a:pPr>
            <a:r>
              <a:rPr lang="zh-TW" altLang="en-US" sz="2400" dirty="0"/>
              <a:t>在本研究中，所提出的方法使生成更高效的程式，並提高了系統的速度。 使用</a:t>
            </a:r>
            <a:r>
              <a:rPr lang="en-US" altLang="zh-TW" sz="2400" dirty="0" err="1"/>
              <a:t>variational</a:t>
            </a:r>
            <a:r>
              <a:rPr lang="en-US" altLang="zh-TW" sz="2400" dirty="0"/>
              <a:t> </a:t>
            </a:r>
            <a:r>
              <a:rPr lang="en-US" altLang="zh-TW" sz="2400" dirty="0" err="1"/>
              <a:t>simhash</a:t>
            </a:r>
            <a:r>
              <a:rPr lang="zh-TW" altLang="en-US" sz="2400" dirty="0"/>
              <a:t>（</a:t>
            </a:r>
            <a:r>
              <a:rPr lang="en-US" altLang="zh-TW" sz="2400" dirty="0"/>
              <a:t>VSH</a:t>
            </a:r>
            <a:r>
              <a:rPr lang="zh-TW" altLang="en-US" sz="2400" dirty="0"/>
              <a:t>）演算法改進程式碼相似性比較，可以減少合格程式的數量。 減少合格程序的數量表示會減少編譯所有合格程式所需的時間。 與</a:t>
            </a:r>
            <a:r>
              <a:rPr lang="en-US" altLang="zh-TW" sz="2400" dirty="0" err="1"/>
              <a:t>simhash</a:t>
            </a:r>
            <a:r>
              <a:rPr lang="zh-TW" altLang="en-US" sz="2400" dirty="0"/>
              <a:t>（</a:t>
            </a:r>
            <a:r>
              <a:rPr lang="en-US" altLang="zh-TW" sz="2400" dirty="0"/>
              <a:t>SH</a:t>
            </a:r>
            <a:r>
              <a:rPr lang="zh-TW" altLang="en-US" sz="2400" dirty="0"/>
              <a:t>）演算法相比，該演算法獲得的合格程式較少。</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graphicFrame>
        <p:nvGraphicFramePr>
          <p:cNvPr id="5" name="表格 4"/>
          <p:cNvGraphicFramePr>
            <a:graphicFrameLocks noGrp="1"/>
          </p:cNvGraphicFramePr>
          <p:nvPr>
            <p:extLst>
              <p:ext uri="{D42A27DB-BD31-4B8C-83A1-F6EECF244321}">
                <p14:modId xmlns:p14="http://schemas.microsoft.com/office/powerpoint/2010/main" val="2121583047"/>
              </p:ext>
            </p:extLst>
          </p:nvPr>
        </p:nvGraphicFramePr>
        <p:xfrm>
          <a:off x="339781" y="3713848"/>
          <a:ext cx="11573398" cy="2641562"/>
        </p:xfrm>
        <a:graphic>
          <a:graphicData uri="http://schemas.openxmlformats.org/drawingml/2006/table">
            <a:tbl>
              <a:tblPr firstRow="1" firstCol="1" bandRow="1"/>
              <a:tblGrid>
                <a:gridCol w="2045578">
                  <a:extLst>
                    <a:ext uri="{9D8B030D-6E8A-4147-A177-3AD203B41FA5}">
                      <a16:colId xmlns:a16="http://schemas.microsoft.com/office/drawing/2014/main" val="4052350992"/>
                    </a:ext>
                  </a:extLst>
                </a:gridCol>
                <a:gridCol w="781508">
                  <a:extLst>
                    <a:ext uri="{9D8B030D-6E8A-4147-A177-3AD203B41FA5}">
                      <a16:colId xmlns:a16="http://schemas.microsoft.com/office/drawing/2014/main" val="400227920"/>
                    </a:ext>
                  </a:extLst>
                </a:gridCol>
                <a:gridCol w="781508">
                  <a:extLst>
                    <a:ext uri="{9D8B030D-6E8A-4147-A177-3AD203B41FA5}">
                      <a16:colId xmlns:a16="http://schemas.microsoft.com/office/drawing/2014/main" val="1707249234"/>
                    </a:ext>
                  </a:extLst>
                </a:gridCol>
                <a:gridCol w="781508">
                  <a:extLst>
                    <a:ext uri="{9D8B030D-6E8A-4147-A177-3AD203B41FA5}">
                      <a16:colId xmlns:a16="http://schemas.microsoft.com/office/drawing/2014/main" val="4127575205"/>
                    </a:ext>
                  </a:extLst>
                </a:gridCol>
                <a:gridCol w="781508">
                  <a:extLst>
                    <a:ext uri="{9D8B030D-6E8A-4147-A177-3AD203B41FA5}">
                      <a16:colId xmlns:a16="http://schemas.microsoft.com/office/drawing/2014/main" val="3506267299"/>
                    </a:ext>
                  </a:extLst>
                </a:gridCol>
                <a:gridCol w="781508">
                  <a:extLst>
                    <a:ext uri="{9D8B030D-6E8A-4147-A177-3AD203B41FA5}">
                      <a16:colId xmlns:a16="http://schemas.microsoft.com/office/drawing/2014/main" val="1145313620"/>
                    </a:ext>
                  </a:extLst>
                </a:gridCol>
                <a:gridCol w="781508">
                  <a:extLst>
                    <a:ext uri="{9D8B030D-6E8A-4147-A177-3AD203B41FA5}">
                      <a16:colId xmlns:a16="http://schemas.microsoft.com/office/drawing/2014/main" val="2762218382"/>
                    </a:ext>
                  </a:extLst>
                </a:gridCol>
                <a:gridCol w="781508">
                  <a:extLst>
                    <a:ext uri="{9D8B030D-6E8A-4147-A177-3AD203B41FA5}">
                      <a16:colId xmlns:a16="http://schemas.microsoft.com/office/drawing/2014/main" val="2912744914"/>
                    </a:ext>
                  </a:extLst>
                </a:gridCol>
                <a:gridCol w="781508">
                  <a:extLst>
                    <a:ext uri="{9D8B030D-6E8A-4147-A177-3AD203B41FA5}">
                      <a16:colId xmlns:a16="http://schemas.microsoft.com/office/drawing/2014/main" val="653049227"/>
                    </a:ext>
                  </a:extLst>
                </a:gridCol>
                <a:gridCol w="781508">
                  <a:extLst>
                    <a:ext uri="{9D8B030D-6E8A-4147-A177-3AD203B41FA5}">
                      <a16:colId xmlns:a16="http://schemas.microsoft.com/office/drawing/2014/main" val="2344065087"/>
                    </a:ext>
                  </a:extLst>
                </a:gridCol>
                <a:gridCol w="781508">
                  <a:extLst>
                    <a:ext uri="{9D8B030D-6E8A-4147-A177-3AD203B41FA5}">
                      <a16:colId xmlns:a16="http://schemas.microsoft.com/office/drawing/2014/main" val="3367443998"/>
                    </a:ext>
                  </a:extLst>
                </a:gridCol>
                <a:gridCol w="781508">
                  <a:extLst>
                    <a:ext uri="{9D8B030D-6E8A-4147-A177-3AD203B41FA5}">
                      <a16:colId xmlns:a16="http://schemas.microsoft.com/office/drawing/2014/main" val="1315705858"/>
                    </a:ext>
                  </a:extLst>
                </a:gridCol>
                <a:gridCol w="835380">
                  <a:extLst>
                    <a:ext uri="{9D8B030D-6E8A-4147-A177-3AD203B41FA5}">
                      <a16:colId xmlns:a16="http://schemas.microsoft.com/office/drawing/2014/main" val="1304152997"/>
                    </a:ext>
                  </a:extLst>
                </a:gridCol>
                <a:gridCol w="95852">
                  <a:extLst>
                    <a:ext uri="{9D8B030D-6E8A-4147-A177-3AD203B41FA5}">
                      <a16:colId xmlns:a16="http://schemas.microsoft.com/office/drawing/2014/main" val="3779475688"/>
                    </a:ext>
                  </a:extLst>
                </a:gridCol>
              </a:tblGrid>
              <a:tr h="320398">
                <a:tc rowSpan="2">
                  <a:txBody>
                    <a:bodyPr/>
                    <a:lstStyle/>
                    <a:p>
                      <a:pPr algn="ctr">
                        <a:spcAft>
                          <a:spcPts val="0"/>
                        </a:spcAft>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Method</a:t>
                      </a:r>
                      <a:endParaRPr lang="zh-TW"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3">
                  <a:txBody>
                    <a:bodyPr/>
                    <a:lstStyle/>
                    <a:p>
                      <a:pPr algn="ctr">
                        <a:spcAft>
                          <a:spcPts val="0"/>
                        </a:spcAft>
                      </a:pPr>
                      <a:r>
                        <a:rPr lang="en-US" sz="1800" kern="0" dirty="0">
                          <a:effectLst/>
                          <a:latin typeface="Times New Roman" panose="02020603050405020304" pitchFamily="18" charset="0"/>
                          <a:ea typeface="標楷體" panose="03000509000000000000" pitchFamily="65" charset="-120"/>
                          <a:cs typeface="Times New Roman" panose="02020603050405020304" pitchFamily="18" charset="0"/>
                        </a:rPr>
                        <a:t>Example</a:t>
                      </a: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1</a:t>
                      </a:r>
                      <a:endParaRPr lang="zh-TW"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gridSpan="3">
                  <a:txBody>
                    <a:bodyPr/>
                    <a:lstStyle/>
                    <a:p>
                      <a:pPr algn="ctr">
                        <a:spcAft>
                          <a:spcPts val="0"/>
                        </a:spcAft>
                      </a:pPr>
                      <a:r>
                        <a:rPr lang="en-US" sz="1800" kern="0">
                          <a:effectLst/>
                          <a:latin typeface="Times New Roman" panose="02020603050405020304" pitchFamily="18" charset="0"/>
                          <a:ea typeface="標楷體" panose="03000509000000000000" pitchFamily="65" charset="-120"/>
                          <a:cs typeface="Times New Roman" panose="02020603050405020304" pitchFamily="18" charset="0"/>
                        </a:rPr>
                        <a:t>Example </a:t>
                      </a: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20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lang="zh-TW" altLang="en-US"/>
                    </a:p>
                  </a:txBody>
                  <a:tcPr/>
                </a:tc>
                <a:tc hMerge="1">
                  <a:txBody>
                    <a:bodyPr/>
                    <a:lstStyle/>
                    <a:p>
                      <a:endParaRPr lang="zh-TW" altLang="en-US"/>
                    </a:p>
                  </a:txBody>
                  <a:tcPr/>
                </a:tc>
                <a:tc gridSpan="3">
                  <a:txBody>
                    <a:bodyPr/>
                    <a:lstStyle/>
                    <a:p>
                      <a:pPr algn="ctr">
                        <a:spcAft>
                          <a:spcPts val="0"/>
                        </a:spcAft>
                      </a:pPr>
                      <a:r>
                        <a:rPr lang="en-US" sz="1800" kern="0">
                          <a:effectLst/>
                          <a:latin typeface="Times New Roman" panose="02020603050405020304" pitchFamily="18" charset="0"/>
                          <a:ea typeface="標楷體" panose="03000509000000000000" pitchFamily="65" charset="-120"/>
                          <a:cs typeface="Times New Roman" panose="02020603050405020304" pitchFamily="18" charset="0"/>
                        </a:rPr>
                        <a:t>Example </a:t>
                      </a: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20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gridSpan="4">
                  <a:txBody>
                    <a:bodyPr/>
                    <a:lstStyle/>
                    <a:p>
                      <a:pPr algn="ctr">
                        <a:spcAft>
                          <a:spcPts val="0"/>
                        </a:spcAft>
                      </a:pPr>
                      <a:r>
                        <a:rPr lang="en-US" sz="1800" kern="0">
                          <a:effectLst/>
                          <a:latin typeface="Times New Roman" panose="02020603050405020304" pitchFamily="18" charset="0"/>
                          <a:ea typeface="標楷體" panose="03000509000000000000" pitchFamily="65" charset="-120"/>
                          <a:cs typeface="Times New Roman" panose="02020603050405020304" pitchFamily="18" charset="0"/>
                        </a:rPr>
                        <a:t>Example</a:t>
                      </a: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4</a:t>
                      </a:r>
                      <a:endParaRPr lang="zh-TW" sz="20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955017756"/>
                  </a:ext>
                </a:extLst>
              </a:tr>
              <a:tr h="480105">
                <a:tc vMerge="1">
                  <a:txBody>
                    <a:bodyPr/>
                    <a:lstStyle/>
                    <a:p>
                      <a:endParaRPr lang="zh-TW" altLang="en-US"/>
                    </a:p>
                  </a:txBody>
                  <a:tcPr/>
                </a:tc>
                <a:tc>
                  <a:txBody>
                    <a:bodyPr/>
                    <a:lstStyle/>
                    <a:p>
                      <a:pPr algn="ctr">
                        <a:spcAft>
                          <a:spcPts val="0"/>
                        </a:spcAft>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GPT-2</a:t>
                      </a:r>
                      <a:endParaRPr lang="zh-TW"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MASS</a:t>
                      </a:r>
                      <a:endParaRPr lang="zh-TW"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BART</a:t>
                      </a:r>
                      <a:endParaRPr lang="zh-TW"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GPT-2</a:t>
                      </a:r>
                      <a:endParaRPr lang="zh-TW" sz="20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MASS</a:t>
                      </a:r>
                      <a:endParaRPr lang="zh-TW" sz="20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BART</a:t>
                      </a:r>
                      <a:endParaRPr lang="zh-TW" sz="20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GPT-2</a:t>
                      </a:r>
                      <a:endParaRPr lang="zh-TW" sz="20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MASS</a:t>
                      </a:r>
                      <a:endParaRPr lang="zh-TW"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BART</a:t>
                      </a:r>
                      <a:endParaRPr lang="zh-TW"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GPT-2</a:t>
                      </a:r>
                      <a:endParaRPr lang="zh-TW"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MASS</a:t>
                      </a:r>
                      <a:endParaRPr lang="zh-TW"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BART</a:t>
                      </a:r>
                      <a:endParaRPr lang="zh-TW"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spcAft>
                          <a:spcPts val="0"/>
                        </a:spcAft>
                      </a:pPr>
                      <a:r>
                        <a:rPr lang="zh-TW" sz="1200" kern="100" dirty="0">
                          <a:effectLst/>
                          <a:latin typeface="Times New Roman" panose="02020603050405020304" pitchFamily="18" charset="0"/>
                          <a:ea typeface="新細明體" panose="02020500000000000000" pitchFamily="18" charset="-120"/>
                          <a:cs typeface="Times New Roman" panose="02020603050405020304" pitchFamily="18" charset="0"/>
                        </a:rPr>
                        <a:t> </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542178424"/>
                  </a:ext>
                </a:extLst>
              </a:tr>
              <a:tr h="320398">
                <a:tc>
                  <a:txBody>
                    <a:bodyPr/>
                    <a:lstStyle/>
                    <a:p>
                      <a:pPr algn="ctr">
                        <a:spcAft>
                          <a:spcPts val="0"/>
                        </a:spcAft>
                      </a:pPr>
                      <a:r>
                        <a:rPr lang="en-US" sz="1800" kern="0">
                          <a:effectLst/>
                          <a:latin typeface="Times New Roman" panose="02020603050405020304" pitchFamily="18" charset="0"/>
                          <a:ea typeface="SimSun" panose="02010600030101010101" pitchFamily="2" charset="-122"/>
                          <a:cs typeface="Times New Roman" panose="02020603050405020304" pitchFamily="18" charset="0"/>
                        </a:rPr>
                        <a:t>SH</a:t>
                      </a:r>
                      <a:endParaRPr lang="zh-TW" sz="20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2F2F2"/>
                    </a:solidFill>
                  </a:tcPr>
                </a:tc>
                <a:tc>
                  <a:txBody>
                    <a:bodyPr/>
                    <a:lstStyle/>
                    <a:p>
                      <a:pPr algn="ctr">
                        <a:spcAft>
                          <a:spcPts val="0"/>
                        </a:spcAft>
                      </a:pPr>
                      <a:r>
                        <a:rPr lang="en-US" sz="1800" kern="0" dirty="0">
                          <a:effectLst/>
                          <a:latin typeface="Times New Roman" panose="02020603050405020304" pitchFamily="18" charset="0"/>
                          <a:ea typeface="新細明體" panose="02020500000000000000" pitchFamily="18" charset="-120"/>
                          <a:cs typeface="Times New Roman" panose="02020603050405020304" pitchFamily="18" charset="0"/>
                        </a:rPr>
                        <a:t>23</a:t>
                      </a:r>
                      <a:endParaRPr lang="zh-TW"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800" kern="0" dirty="0">
                          <a:effectLst/>
                          <a:latin typeface="Times New Roman" panose="02020603050405020304" pitchFamily="18" charset="0"/>
                          <a:ea typeface="新細明體" panose="02020500000000000000" pitchFamily="18" charset="-120"/>
                          <a:cs typeface="Times New Roman" panose="02020603050405020304" pitchFamily="18" charset="0"/>
                        </a:rPr>
                        <a:t>34</a:t>
                      </a:r>
                      <a:endParaRPr lang="zh-TW"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800" kern="0" dirty="0">
                          <a:effectLst/>
                          <a:latin typeface="Times New Roman" panose="02020603050405020304" pitchFamily="18" charset="0"/>
                          <a:ea typeface="新細明體" panose="02020500000000000000" pitchFamily="18" charset="-120"/>
                          <a:cs typeface="Times New Roman" panose="02020603050405020304" pitchFamily="18" charset="0"/>
                        </a:rPr>
                        <a:t>41</a:t>
                      </a:r>
                      <a:endParaRPr lang="zh-TW"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25</a:t>
                      </a:r>
                      <a:endParaRPr lang="zh-TW"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2F2F2"/>
                    </a:solidFill>
                  </a:tcPr>
                </a:tc>
                <a:tc>
                  <a:txBody>
                    <a:bodyPr/>
                    <a:lstStyle/>
                    <a:p>
                      <a:pPr algn="ctr">
                        <a:spcAft>
                          <a:spcPts val="0"/>
                        </a:spcAft>
                      </a:pPr>
                      <a:r>
                        <a:rPr lang="en-US" sz="1800" kern="0" dirty="0">
                          <a:effectLst/>
                          <a:latin typeface="Times New Roman" panose="02020603050405020304" pitchFamily="18" charset="0"/>
                          <a:ea typeface="新細明體" panose="02020500000000000000" pitchFamily="18" charset="-120"/>
                          <a:cs typeface="Times New Roman" panose="02020603050405020304" pitchFamily="18" charset="0"/>
                        </a:rPr>
                        <a:t>29</a:t>
                      </a:r>
                      <a:endParaRPr lang="zh-TW"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2F2F2"/>
                    </a:solidFill>
                  </a:tcPr>
                </a:tc>
                <a:tc>
                  <a:txBody>
                    <a:bodyPr/>
                    <a:lstStyle/>
                    <a:p>
                      <a:pPr algn="ctr">
                        <a:spcAft>
                          <a:spcPts val="0"/>
                        </a:spcAft>
                      </a:pPr>
                      <a:r>
                        <a:rPr lang="en-US" sz="1800" kern="0">
                          <a:effectLst/>
                          <a:latin typeface="Times New Roman" panose="02020603050405020304" pitchFamily="18" charset="0"/>
                          <a:ea typeface="新細明體" panose="02020500000000000000" pitchFamily="18" charset="-120"/>
                          <a:cs typeface="Times New Roman" panose="02020603050405020304" pitchFamily="18" charset="0"/>
                        </a:rPr>
                        <a:t>32</a:t>
                      </a:r>
                      <a:endParaRPr lang="zh-TW" sz="20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2F2F2"/>
                    </a:solidFill>
                  </a:tcPr>
                </a:tc>
                <a:tc>
                  <a:txBody>
                    <a:bodyPr/>
                    <a:lstStyle/>
                    <a:p>
                      <a:pPr algn="ctr">
                        <a:spcAft>
                          <a:spcPts val="0"/>
                        </a:spcAft>
                      </a:pPr>
                      <a:r>
                        <a:rPr lang="en-US" sz="1800" kern="0">
                          <a:effectLst/>
                          <a:latin typeface="Times New Roman" panose="02020603050405020304" pitchFamily="18" charset="0"/>
                          <a:ea typeface="新細明體" panose="02020500000000000000" pitchFamily="18" charset="-120"/>
                          <a:cs typeface="Times New Roman" panose="02020603050405020304" pitchFamily="18" charset="0"/>
                        </a:rPr>
                        <a:t>28</a:t>
                      </a:r>
                      <a:endParaRPr lang="zh-TW" sz="20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800" kern="0">
                          <a:effectLst/>
                          <a:latin typeface="Times New Roman" panose="02020603050405020304" pitchFamily="18" charset="0"/>
                          <a:ea typeface="新細明體" panose="02020500000000000000" pitchFamily="18" charset="-120"/>
                          <a:cs typeface="Times New Roman" panose="02020603050405020304" pitchFamily="18" charset="0"/>
                        </a:rPr>
                        <a:t>37</a:t>
                      </a:r>
                      <a:endParaRPr lang="zh-TW" sz="20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800" kern="0">
                          <a:effectLst/>
                          <a:latin typeface="Times New Roman" panose="02020603050405020304" pitchFamily="18" charset="0"/>
                          <a:ea typeface="新細明體" panose="02020500000000000000" pitchFamily="18" charset="-120"/>
                          <a:cs typeface="Times New Roman" panose="02020603050405020304" pitchFamily="18" charset="0"/>
                        </a:rPr>
                        <a:t>42</a:t>
                      </a:r>
                      <a:endParaRPr lang="zh-TW" sz="20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800" kern="0">
                          <a:effectLst/>
                          <a:latin typeface="Times New Roman" panose="02020603050405020304" pitchFamily="18" charset="0"/>
                          <a:ea typeface="新細明體" panose="02020500000000000000" pitchFamily="18" charset="-120"/>
                          <a:cs typeface="Times New Roman" panose="02020603050405020304" pitchFamily="18" charset="0"/>
                        </a:rPr>
                        <a:t>31</a:t>
                      </a:r>
                      <a:endParaRPr lang="zh-TW" sz="20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2F2F2"/>
                    </a:solidFill>
                  </a:tcPr>
                </a:tc>
                <a:tc>
                  <a:txBody>
                    <a:bodyPr/>
                    <a:lstStyle/>
                    <a:p>
                      <a:pPr algn="ctr">
                        <a:spcAft>
                          <a:spcPts val="0"/>
                        </a:spcAft>
                      </a:pPr>
                      <a:r>
                        <a:rPr lang="en-US" sz="1800" kern="0">
                          <a:effectLst/>
                          <a:latin typeface="Times New Roman" panose="02020603050405020304" pitchFamily="18" charset="0"/>
                          <a:ea typeface="新細明體" panose="02020500000000000000" pitchFamily="18" charset="-120"/>
                          <a:cs typeface="Times New Roman" panose="02020603050405020304" pitchFamily="18" charset="0"/>
                        </a:rPr>
                        <a:t>36</a:t>
                      </a:r>
                      <a:endParaRPr lang="zh-TW" sz="20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2F2F2"/>
                    </a:solidFill>
                  </a:tcPr>
                </a:tc>
                <a:tc gridSpan="2">
                  <a:txBody>
                    <a:bodyPr/>
                    <a:lstStyle/>
                    <a:p>
                      <a:pPr algn="ctr">
                        <a:spcAft>
                          <a:spcPts val="0"/>
                        </a:spcAft>
                      </a:pPr>
                      <a:r>
                        <a:rPr lang="en-US" sz="1800" kern="0">
                          <a:effectLst/>
                          <a:latin typeface="Times New Roman" panose="02020603050405020304" pitchFamily="18" charset="0"/>
                          <a:ea typeface="新細明體" panose="02020500000000000000" pitchFamily="18" charset="-120"/>
                          <a:cs typeface="Times New Roman" panose="02020603050405020304" pitchFamily="18" charset="0"/>
                        </a:rPr>
                        <a:t>40</a:t>
                      </a:r>
                      <a:endParaRPr lang="zh-TW" sz="20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2F2F2"/>
                    </a:solidFill>
                  </a:tcPr>
                </a:tc>
                <a:tc hMerge="1">
                  <a:txBody>
                    <a:bodyPr/>
                    <a:lstStyle/>
                    <a:p>
                      <a:endParaRPr lang="zh-TW" altLang="en-US"/>
                    </a:p>
                  </a:txBody>
                  <a:tcPr/>
                </a:tc>
                <a:extLst>
                  <a:ext uri="{0D108BD9-81ED-4DB2-BD59-A6C34878D82A}">
                    <a16:rowId xmlns:a16="http://schemas.microsoft.com/office/drawing/2014/main" val="2722794298"/>
                  </a:ext>
                </a:extLst>
              </a:tr>
              <a:tr h="320398">
                <a:tc>
                  <a:txBody>
                    <a:bodyPr/>
                    <a:lstStyle/>
                    <a:p>
                      <a:pPr algn="ctr">
                        <a:spcAft>
                          <a:spcPts val="0"/>
                        </a:spcAft>
                      </a:pPr>
                      <a:r>
                        <a:rPr lang="en-US" sz="1800" kern="0" dirty="0">
                          <a:effectLst/>
                          <a:latin typeface="Times New Roman" panose="02020603050405020304" pitchFamily="18" charset="0"/>
                          <a:ea typeface="SimSun" panose="02010600030101010101" pitchFamily="2" charset="-122"/>
                          <a:cs typeface="Times New Roman" panose="02020603050405020304" pitchFamily="18" charset="0"/>
                        </a:rPr>
                        <a:t>VSH</a:t>
                      </a:r>
                      <a:endParaRPr lang="zh-TW"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solidFill>
                      <a:srgbClr val="F2F2F2"/>
                    </a:solidFill>
                  </a:tcPr>
                </a:tc>
                <a:tc>
                  <a:txBody>
                    <a:bodyPr/>
                    <a:lstStyle/>
                    <a:p>
                      <a:pPr algn="ctr">
                        <a:spcAft>
                          <a:spcPts val="0"/>
                        </a:spcAft>
                      </a:pPr>
                      <a:r>
                        <a:rPr lang="en-US" sz="1800" kern="0">
                          <a:effectLst/>
                          <a:latin typeface="Times New Roman" panose="02020603050405020304" pitchFamily="18" charset="0"/>
                          <a:ea typeface="新細明體" panose="02020500000000000000" pitchFamily="18" charset="-120"/>
                          <a:cs typeface="Times New Roman" panose="02020603050405020304" pitchFamily="18" charset="0"/>
                        </a:rPr>
                        <a:t>19</a:t>
                      </a:r>
                      <a:endParaRPr lang="zh-TW" sz="20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800" kern="0">
                          <a:effectLst/>
                          <a:latin typeface="Times New Roman" panose="02020603050405020304" pitchFamily="18" charset="0"/>
                          <a:ea typeface="新細明體" panose="02020500000000000000" pitchFamily="18" charset="-120"/>
                          <a:cs typeface="Times New Roman" panose="02020603050405020304" pitchFamily="18" charset="0"/>
                        </a:rPr>
                        <a:t>27</a:t>
                      </a:r>
                      <a:endParaRPr lang="zh-TW" sz="20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800" kern="0">
                          <a:effectLst/>
                          <a:latin typeface="Times New Roman" panose="02020603050405020304" pitchFamily="18" charset="0"/>
                          <a:ea typeface="新細明體" panose="02020500000000000000" pitchFamily="18" charset="-120"/>
                          <a:cs typeface="Times New Roman" panose="02020603050405020304" pitchFamily="18" charset="0"/>
                        </a:rPr>
                        <a:t>33</a:t>
                      </a:r>
                      <a:endParaRPr lang="zh-TW" sz="20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19</a:t>
                      </a:r>
                      <a:endParaRPr lang="zh-TW" sz="20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solidFill>
                      <a:srgbClr val="F2F2F2"/>
                    </a:solidFill>
                  </a:tcPr>
                </a:tc>
                <a:tc>
                  <a:txBody>
                    <a:bodyPr/>
                    <a:lstStyle/>
                    <a:p>
                      <a:pPr algn="ctr">
                        <a:spcAft>
                          <a:spcPts val="0"/>
                        </a:spcAft>
                      </a:pPr>
                      <a:r>
                        <a:rPr lang="en-US" sz="1800" kern="0" dirty="0">
                          <a:effectLst/>
                          <a:latin typeface="Times New Roman" panose="02020603050405020304" pitchFamily="18" charset="0"/>
                          <a:ea typeface="新細明體" panose="02020500000000000000" pitchFamily="18" charset="-120"/>
                          <a:cs typeface="Times New Roman" panose="02020603050405020304" pitchFamily="18" charset="0"/>
                        </a:rPr>
                        <a:t>21</a:t>
                      </a:r>
                      <a:endParaRPr lang="zh-TW"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solidFill>
                      <a:srgbClr val="F2F2F2"/>
                    </a:solidFill>
                  </a:tcPr>
                </a:tc>
                <a:tc>
                  <a:txBody>
                    <a:bodyPr/>
                    <a:lstStyle/>
                    <a:p>
                      <a:pPr algn="ctr">
                        <a:spcAft>
                          <a:spcPts val="0"/>
                        </a:spcAft>
                      </a:pPr>
                      <a:r>
                        <a:rPr lang="en-US" sz="1800" kern="0" dirty="0">
                          <a:effectLst/>
                          <a:latin typeface="Times New Roman" panose="02020603050405020304" pitchFamily="18" charset="0"/>
                          <a:ea typeface="新細明體" panose="02020500000000000000" pitchFamily="18" charset="-120"/>
                          <a:cs typeface="Times New Roman" panose="02020603050405020304" pitchFamily="18" charset="0"/>
                        </a:rPr>
                        <a:t>23</a:t>
                      </a:r>
                      <a:endParaRPr lang="zh-TW"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solidFill>
                      <a:srgbClr val="F2F2F2"/>
                    </a:solidFill>
                  </a:tcPr>
                </a:tc>
                <a:tc>
                  <a:txBody>
                    <a:bodyPr/>
                    <a:lstStyle/>
                    <a:p>
                      <a:pPr algn="ctr">
                        <a:spcAft>
                          <a:spcPts val="0"/>
                        </a:spcAft>
                      </a:pPr>
                      <a:r>
                        <a:rPr lang="en-US" sz="1800" kern="0" dirty="0">
                          <a:effectLst/>
                          <a:latin typeface="Times New Roman" panose="02020603050405020304" pitchFamily="18" charset="0"/>
                          <a:ea typeface="新細明體" panose="02020500000000000000" pitchFamily="18" charset="-120"/>
                          <a:cs typeface="Times New Roman" panose="02020603050405020304" pitchFamily="18" charset="0"/>
                        </a:rPr>
                        <a:t>22</a:t>
                      </a:r>
                      <a:endParaRPr lang="zh-TW"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800" kern="0" dirty="0">
                          <a:effectLst/>
                          <a:latin typeface="Times New Roman" panose="02020603050405020304" pitchFamily="18" charset="0"/>
                          <a:ea typeface="新細明體" panose="02020500000000000000" pitchFamily="18" charset="-120"/>
                          <a:cs typeface="Times New Roman" panose="02020603050405020304" pitchFamily="18" charset="0"/>
                        </a:rPr>
                        <a:t>29</a:t>
                      </a:r>
                      <a:endParaRPr lang="zh-TW"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800" kern="0" dirty="0">
                          <a:effectLst/>
                          <a:latin typeface="Times New Roman" panose="02020603050405020304" pitchFamily="18" charset="0"/>
                          <a:ea typeface="新細明體" panose="02020500000000000000" pitchFamily="18" charset="-120"/>
                          <a:cs typeface="Times New Roman" panose="02020603050405020304" pitchFamily="18" charset="0"/>
                        </a:rPr>
                        <a:t>32</a:t>
                      </a:r>
                      <a:endParaRPr lang="zh-TW"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800" kern="0" dirty="0">
                          <a:effectLst/>
                          <a:latin typeface="Times New Roman" panose="02020603050405020304" pitchFamily="18" charset="0"/>
                          <a:ea typeface="新細明體" panose="02020500000000000000" pitchFamily="18" charset="-120"/>
                          <a:cs typeface="Times New Roman" panose="02020603050405020304" pitchFamily="18" charset="0"/>
                        </a:rPr>
                        <a:t>25</a:t>
                      </a:r>
                      <a:endParaRPr lang="zh-TW"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solidFill>
                      <a:srgbClr val="F2F2F2"/>
                    </a:solidFill>
                  </a:tcPr>
                </a:tc>
                <a:tc>
                  <a:txBody>
                    <a:bodyPr/>
                    <a:lstStyle/>
                    <a:p>
                      <a:pPr algn="ctr">
                        <a:spcAft>
                          <a:spcPts val="0"/>
                        </a:spcAft>
                      </a:pPr>
                      <a:r>
                        <a:rPr lang="en-US" sz="1800" kern="0" dirty="0">
                          <a:effectLst/>
                          <a:latin typeface="Times New Roman" panose="02020603050405020304" pitchFamily="18" charset="0"/>
                          <a:ea typeface="新細明體" panose="02020500000000000000" pitchFamily="18" charset="-120"/>
                          <a:cs typeface="Times New Roman" panose="02020603050405020304" pitchFamily="18" charset="0"/>
                        </a:rPr>
                        <a:t>29</a:t>
                      </a:r>
                      <a:endParaRPr lang="zh-TW"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solidFill>
                      <a:srgbClr val="F2F2F2"/>
                    </a:solidFill>
                  </a:tcPr>
                </a:tc>
                <a:tc gridSpan="2">
                  <a:txBody>
                    <a:bodyPr/>
                    <a:lstStyle/>
                    <a:p>
                      <a:pPr algn="ctr">
                        <a:spcAft>
                          <a:spcPts val="0"/>
                        </a:spcAft>
                      </a:pPr>
                      <a:r>
                        <a:rPr lang="en-US" sz="1800" kern="0" dirty="0">
                          <a:effectLst/>
                          <a:latin typeface="Times New Roman" panose="02020603050405020304" pitchFamily="18" charset="0"/>
                          <a:ea typeface="新細明體" panose="02020500000000000000" pitchFamily="18" charset="-120"/>
                          <a:cs typeface="Times New Roman" panose="02020603050405020304" pitchFamily="18" charset="0"/>
                        </a:rPr>
                        <a:t>31</a:t>
                      </a:r>
                      <a:endParaRPr lang="zh-TW"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solidFill>
                      <a:srgbClr val="F2F2F2"/>
                    </a:solidFill>
                  </a:tcPr>
                </a:tc>
                <a:tc hMerge="1">
                  <a:txBody>
                    <a:bodyPr/>
                    <a:lstStyle/>
                    <a:p>
                      <a:endParaRPr lang="zh-TW" altLang="en-US"/>
                    </a:p>
                  </a:txBody>
                  <a:tcPr/>
                </a:tc>
                <a:extLst>
                  <a:ext uri="{0D108BD9-81ED-4DB2-BD59-A6C34878D82A}">
                    <a16:rowId xmlns:a16="http://schemas.microsoft.com/office/drawing/2014/main" val="3103332472"/>
                  </a:ext>
                </a:extLst>
              </a:tr>
              <a:tr h="480105">
                <a:tc>
                  <a:txBody>
                    <a:bodyPr/>
                    <a:lstStyle/>
                    <a:p>
                      <a:pPr algn="ctr">
                        <a:spcAft>
                          <a:spcPts val="0"/>
                        </a:spcAft>
                      </a:pPr>
                      <a:r>
                        <a:rPr lang="en-US" sz="1800" kern="0">
                          <a:effectLst/>
                          <a:latin typeface="Times New Roman" panose="02020603050405020304" pitchFamily="18" charset="0"/>
                          <a:ea typeface="新細明體" panose="02020500000000000000" pitchFamily="18" charset="-120"/>
                          <a:cs typeface="Times New Roman" panose="02020603050405020304" pitchFamily="18" charset="0"/>
                        </a:rPr>
                        <a:t>Reduction ratio (%)</a:t>
                      </a:r>
                      <a:endParaRPr lang="zh-TW" sz="20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8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17.39</a:t>
                      </a:r>
                      <a:endParaRPr lang="zh-TW" sz="20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20.58</a:t>
                      </a:r>
                      <a:endParaRPr lang="zh-TW" sz="20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19.51</a:t>
                      </a:r>
                      <a:endParaRPr lang="zh-TW" sz="20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24.00</a:t>
                      </a:r>
                      <a:endParaRPr lang="zh-TW" sz="20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800" kern="1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27.58</a:t>
                      </a:r>
                      <a:endParaRPr lang="zh-TW" sz="20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800" kern="1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28.12</a:t>
                      </a:r>
                      <a:endParaRPr lang="zh-TW" sz="20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800" kern="12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21.43</a:t>
                      </a:r>
                      <a:endParaRPr lang="zh-TW" sz="20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21.62</a:t>
                      </a:r>
                      <a:endParaRPr lang="zh-TW"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23.81</a:t>
                      </a:r>
                      <a:endParaRPr lang="zh-TW"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19.35</a:t>
                      </a:r>
                      <a:endParaRPr lang="zh-TW"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800" kern="1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19.44</a:t>
                      </a:r>
                      <a:endParaRPr lang="zh-TW" sz="20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gridSpan="2">
                  <a:txBody>
                    <a:bodyPr/>
                    <a:lstStyle/>
                    <a:p>
                      <a:pPr algn="ctr">
                        <a:spcAft>
                          <a:spcPts val="0"/>
                        </a:spcAft>
                      </a:pPr>
                      <a:r>
                        <a:rPr lang="en-US" sz="18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22.50</a:t>
                      </a:r>
                      <a:endParaRPr lang="zh-TW"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2F2F2"/>
                    </a:solidFill>
                  </a:tcPr>
                </a:tc>
                <a:tc hMerge="1">
                  <a:txBody>
                    <a:bodyPr/>
                    <a:lstStyle/>
                    <a:p>
                      <a:endParaRPr lang="zh-TW" altLang="en-US"/>
                    </a:p>
                  </a:txBody>
                  <a:tcPr/>
                </a:tc>
                <a:extLst>
                  <a:ext uri="{0D108BD9-81ED-4DB2-BD59-A6C34878D82A}">
                    <a16:rowId xmlns:a16="http://schemas.microsoft.com/office/drawing/2014/main" val="944969446"/>
                  </a:ext>
                </a:extLst>
              </a:tr>
              <a:tr h="720158">
                <a:tc>
                  <a:txBody>
                    <a:bodyPr/>
                    <a:lstStyle/>
                    <a:p>
                      <a:pPr algn="ctr">
                        <a:spcAft>
                          <a:spcPts val="0"/>
                        </a:spcAft>
                      </a:pPr>
                      <a:r>
                        <a:rPr lang="en-US" sz="1800" kern="0">
                          <a:effectLst/>
                          <a:latin typeface="Times New Roman" panose="02020603050405020304" pitchFamily="18" charset="0"/>
                          <a:ea typeface="新細明體" panose="02020500000000000000" pitchFamily="18" charset="-120"/>
                          <a:cs typeface="Times New Roman" panose="02020603050405020304" pitchFamily="18" charset="0"/>
                        </a:rPr>
                        <a:t>Average reduction ratio (%)</a:t>
                      </a:r>
                      <a:endParaRPr lang="zh-TW" sz="20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2F2F2"/>
                    </a:solidFill>
                  </a:tcPr>
                </a:tc>
                <a:tc gridSpan="13">
                  <a:txBody>
                    <a:bodyPr/>
                    <a:lstStyle/>
                    <a:p>
                      <a:pPr algn="ctr">
                        <a:spcAft>
                          <a:spcPts val="0"/>
                        </a:spcAft>
                      </a:pPr>
                      <a:r>
                        <a:rPr lang="en-US" sz="18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22.11</a:t>
                      </a:r>
                      <a:endParaRPr lang="zh-TW"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4062359226"/>
                  </a:ext>
                </a:extLst>
              </a:tr>
            </a:tbl>
          </a:graphicData>
        </a:graphic>
      </p:graphicFrame>
      <p:sp>
        <p:nvSpPr>
          <p:cNvPr id="6" name="矩形 5"/>
          <p:cNvSpPr/>
          <p:nvPr/>
        </p:nvSpPr>
        <p:spPr>
          <a:xfrm>
            <a:off x="4593714" y="3344516"/>
            <a:ext cx="2829557"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Table 7.</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合格程式數量比較</a:t>
            </a:r>
          </a:p>
        </p:txBody>
      </p:sp>
    </p:spTree>
    <p:extLst>
      <p:ext uri="{BB962C8B-B14F-4D97-AF65-F5344CB8AC3E}">
        <p14:creationId xmlns:p14="http://schemas.microsoft.com/office/powerpoint/2010/main" val="1262815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3 (cont.)</a:t>
            </a:r>
            <a:endParaRPr lang="zh-TW" altLang="en-US" dirty="0"/>
          </a:p>
        </p:txBody>
      </p:sp>
      <p:sp>
        <p:nvSpPr>
          <p:cNvPr id="3" name="內容版面配置區 2"/>
          <p:cNvSpPr>
            <a:spLocks noGrp="1"/>
          </p:cNvSpPr>
          <p:nvPr>
            <p:ph idx="1"/>
          </p:nvPr>
        </p:nvSpPr>
        <p:spPr/>
        <p:txBody>
          <a:bodyPr>
            <a:normAutofit/>
          </a:bodyPr>
          <a:lstStyle/>
          <a:p>
            <a:pPr marL="355600" indent="-355600" algn="just">
              <a:lnSpc>
                <a:spcPct val="100000"/>
              </a:lnSpc>
              <a:buFont typeface="Wingdings" panose="05000000000000000000" pitchFamily="2" charset="2"/>
              <a:buChar char="l"/>
            </a:pPr>
            <a:r>
              <a:rPr lang="en-US" altLang="zh-TW" sz="2400" dirty="0"/>
              <a:t>PLCS</a:t>
            </a:r>
            <a:r>
              <a:rPr lang="zh-TW" altLang="en-US" sz="2400" dirty="0"/>
              <a:t>可以比</a:t>
            </a:r>
            <a:r>
              <a:rPr lang="en-US" altLang="zh-TW" sz="2400" dirty="0"/>
              <a:t>LCS</a:t>
            </a:r>
            <a:r>
              <a:rPr lang="zh-TW" altLang="en-US" sz="2400" dirty="0"/>
              <a:t>更快地對程式執行結果進行一致性檢查。因此，可使系統運行迅速。 在</a:t>
            </a:r>
            <a:r>
              <a:rPr lang="en-US" altLang="zh-TW" sz="2400" dirty="0">
                <a:solidFill>
                  <a:prstClr val="black"/>
                </a:solidFill>
                <a:cs typeface="Times New Roman" panose="02020603050405020304" pitchFamily="18" charset="0"/>
              </a:rPr>
              <a:t>Table</a:t>
            </a:r>
            <a:r>
              <a:rPr lang="zh-TW" altLang="en-US" sz="2400" dirty="0"/>
              <a:t> </a:t>
            </a:r>
            <a:r>
              <a:rPr lang="en-US" altLang="zh-TW" sz="2400" dirty="0"/>
              <a:t>8 </a:t>
            </a:r>
            <a:r>
              <a:rPr lang="zh-TW" altLang="en-US" sz="2400" dirty="0"/>
              <a:t>中，</a:t>
            </a:r>
            <a:r>
              <a:rPr lang="en-US" altLang="zh-TW" sz="2400" kern="0" dirty="0">
                <a:cs typeface="Times New Roman" panose="02020603050405020304" pitchFamily="18" charset="0"/>
              </a:rPr>
              <a:t> Example</a:t>
            </a:r>
            <a:r>
              <a:rPr lang="zh-TW" altLang="en-US" sz="2400" dirty="0"/>
              <a:t> </a:t>
            </a:r>
            <a:r>
              <a:rPr lang="en-US" altLang="zh-TW" sz="2400" dirty="0"/>
              <a:t>1</a:t>
            </a:r>
            <a:r>
              <a:rPr lang="zh-TW" altLang="en-US" sz="2400" dirty="0"/>
              <a:t>、</a:t>
            </a:r>
            <a:r>
              <a:rPr lang="en-US" altLang="zh-TW" sz="2400" dirty="0"/>
              <a:t>2</a:t>
            </a:r>
            <a:r>
              <a:rPr lang="zh-TW" altLang="en-US" sz="2400" dirty="0"/>
              <a:t>、</a:t>
            </a:r>
            <a:r>
              <a:rPr lang="en-US" altLang="zh-TW" sz="2400" dirty="0"/>
              <a:t>3 </a:t>
            </a:r>
            <a:r>
              <a:rPr lang="zh-TW" altLang="en-US" sz="2400" dirty="0"/>
              <a:t>和 </a:t>
            </a:r>
            <a:r>
              <a:rPr lang="en-US" altLang="zh-TW" sz="2400" dirty="0"/>
              <a:t>4 </a:t>
            </a:r>
            <a:r>
              <a:rPr lang="zh-TW" altLang="en-US" sz="2400" dirty="0"/>
              <a:t>中選擇了由 </a:t>
            </a:r>
            <a:r>
              <a:rPr lang="en-US" altLang="zh-TW" sz="2400" dirty="0"/>
              <a:t>GPT-2</a:t>
            </a:r>
            <a:r>
              <a:rPr lang="zh-TW" altLang="en-US" sz="2400" dirty="0"/>
              <a:t>、</a:t>
            </a:r>
            <a:r>
              <a:rPr lang="en-US" altLang="zh-TW" sz="2400" dirty="0"/>
              <a:t>MASS </a:t>
            </a:r>
            <a:r>
              <a:rPr lang="zh-TW" altLang="en-US" sz="2400" dirty="0"/>
              <a:t>或 </a:t>
            </a:r>
            <a:r>
              <a:rPr lang="en-US" altLang="zh-TW" sz="2400" dirty="0"/>
              <a:t>BART </a:t>
            </a:r>
            <a:r>
              <a:rPr lang="zh-TW" altLang="en-US" sz="2400" dirty="0"/>
              <a:t>生成的性能最佳的口袋程式。</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graphicFrame>
        <p:nvGraphicFramePr>
          <p:cNvPr id="5" name="表格 4"/>
          <p:cNvGraphicFramePr>
            <a:graphicFrameLocks noGrp="1"/>
          </p:cNvGraphicFramePr>
          <p:nvPr>
            <p:extLst>
              <p:ext uri="{D42A27DB-BD31-4B8C-83A1-F6EECF244321}">
                <p14:modId xmlns:p14="http://schemas.microsoft.com/office/powerpoint/2010/main" val="3419900877"/>
              </p:ext>
            </p:extLst>
          </p:nvPr>
        </p:nvGraphicFramePr>
        <p:xfrm>
          <a:off x="688258" y="3347106"/>
          <a:ext cx="10903972" cy="3004533"/>
        </p:xfrm>
        <a:graphic>
          <a:graphicData uri="http://schemas.openxmlformats.org/drawingml/2006/table">
            <a:tbl>
              <a:tblPr firstRow="1" firstCol="1" bandRow="1"/>
              <a:tblGrid>
                <a:gridCol w="1757817">
                  <a:extLst>
                    <a:ext uri="{9D8B030D-6E8A-4147-A177-3AD203B41FA5}">
                      <a16:colId xmlns:a16="http://schemas.microsoft.com/office/drawing/2014/main" val="548544395"/>
                    </a:ext>
                  </a:extLst>
                </a:gridCol>
                <a:gridCol w="1757817">
                  <a:extLst>
                    <a:ext uri="{9D8B030D-6E8A-4147-A177-3AD203B41FA5}">
                      <a16:colId xmlns:a16="http://schemas.microsoft.com/office/drawing/2014/main" val="2293560877"/>
                    </a:ext>
                  </a:extLst>
                </a:gridCol>
                <a:gridCol w="1757817">
                  <a:extLst>
                    <a:ext uri="{9D8B030D-6E8A-4147-A177-3AD203B41FA5}">
                      <a16:colId xmlns:a16="http://schemas.microsoft.com/office/drawing/2014/main" val="1988457377"/>
                    </a:ext>
                  </a:extLst>
                </a:gridCol>
                <a:gridCol w="1164281">
                  <a:extLst>
                    <a:ext uri="{9D8B030D-6E8A-4147-A177-3AD203B41FA5}">
                      <a16:colId xmlns:a16="http://schemas.microsoft.com/office/drawing/2014/main" val="592373834"/>
                    </a:ext>
                  </a:extLst>
                </a:gridCol>
                <a:gridCol w="1640059">
                  <a:extLst>
                    <a:ext uri="{9D8B030D-6E8A-4147-A177-3AD203B41FA5}">
                      <a16:colId xmlns:a16="http://schemas.microsoft.com/office/drawing/2014/main" val="801636168"/>
                    </a:ext>
                  </a:extLst>
                </a:gridCol>
                <a:gridCol w="1640059">
                  <a:extLst>
                    <a:ext uri="{9D8B030D-6E8A-4147-A177-3AD203B41FA5}">
                      <a16:colId xmlns:a16="http://schemas.microsoft.com/office/drawing/2014/main" val="29763961"/>
                    </a:ext>
                  </a:extLst>
                </a:gridCol>
                <a:gridCol w="1186122">
                  <a:extLst>
                    <a:ext uri="{9D8B030D-6E8A-4147-A177-3AD203B41FA5}">
                      <a16:colId xmlns:a16="http://schemas.microsoft.com/office/drawing/2014/main" val="2889934077"/>
                    </a:ext>
                  </a:extLst>
                </a:gridCol>
              </a:tblGrid>
              <a:tr h="1335348">
                <a:tc>
                  <a:txBody>
                    <a:bodyPr/>
                    <a:lstStyle/>
                    <a:p>
                      <a:pPr algn="ctr">
                        <a:spcAft>
                          <a:spcPts val="0"/>
                        </a:spcAft>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Case</a:t>
                      </a:r>
                      <a:endParaRPr 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The number of string comparison in LCS</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The number of string comparison in PLCS</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effectLst/>
                          <a:latin typeface="Times New Roman" panose="02020603050405020304" pitchFamily="18" charset="0"/>
                          <a:ea typeface="新細明體" panose="02020500000000000000" pitchFamily="18" charset="-120"/>
                          <a:cs typeface="Times New Roman" panose="02020603050405020304" pitchFamily="18" charset="0"/>
                        </a:rPr>
                        <a:t>Reduction ratio (%)</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Time for string comparison in LCS (second )</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Time for string comparison in PLCS (second )</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effectLst/>
                          <a:latin typeface="Times New Roman" panose="02020603050405020304" pitchFamily="18" charset="0"/>
                          <a:ea typeface="新細明體" panose="02020500000000000000" pitchFamily="18" charset="-120"/>
                          <a:cs typeface="Times New Roman" panose="02020603050405020304" pitchFamily="18" charset="0"/>
                        </a:rPr>
                        <a:t>Reduction ratio (%)</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088227940"/>
                  </a:ext>
                </a:extLst>
              </a:tr>
              <a:tr h="333837">
                <a:tc>
                  <a:txBody>
                    <a:bodyPr/>
                    <a:lstStyle/>
                    <a:p>
                      <a:pPr algn="ctr">
                        <a:spcAft>
                          <a:spcPts val="0"/>
                        </a:spcAft>
                      </a:pPr>
                      <a:r>
                        <a:rPr lang="en-US" sz="1800" kern="0" dirty="0">
                          <a:effectLst/>
                          <a:latin typeface="Times New Roman" panose="02020603050405020304" pitchFamily="18" charset="0"/>
                          <a:ea typeface="標楷體" panose="03000509000000000000" pitchFamily="65" charset="-120"/>
                          <a:cs typeface="Times New Roman" panose="02020603050405020304" pitchFamily="18" charset="0"/>
                        </a:rPr>
                        <a:t>Example</a:t>
                      </a:r>
                      <a:r>
                        <a:rPr lang="en-US" sz="18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1 </a:t>
                      </a:r>
                      <a:endParaRPr 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2F2F2"/>
                    </a:solidFill>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3,721</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3,721</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2F2F2"/>
                    </a:solidFill>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0.0030</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0.0030</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0</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1971458275"/>
                  </a:ext>
                </a:extLst>
              </a:tr>
              <a:tr h="333837">
                <a:tc>
                  <a:txBody>
                    <a:bodyPr/>
                    <a:lstStyle/>
                    <a:p>
                      <a:pPr algn="ctr">
                        <a:spcAft>
                          <a:spcPts val="0"/>
                        </a:spcAft>
                      </a:pPr>
                      <a:r>
                        <a:rPr lang="en-US" sz="1800" kern="0">
                          <a:effectLst/>
                          <a:latin typeface="Times New Roman" panose="02020603050405020304" pitchFamily="18" charset="0"/>
                          <a:ea typeface="標楷體" panose="03000509000000000000" pitchFamily="65" charset="-120"/>
                          <a:cs typeface="Times New Roman" panose="02020603050405020304" pitchFamily="18" charset="0"/>
                        </a:rPr>
                        <a:t>Example</a:t>
                      </a: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2 </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solidFill>
                      <a:srgbClr val="F2F2F2"/>
                    </a:solidFill>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1,240,307,524</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937,040,324</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24.45</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solidFill>
                      <a:srgbClr val="F2F2F2"/>
                    </a:solidFill>
                  </a:tcPr>
                </a:tc>
                <a:tc>
                  <a:txBody>
                    <a:bodyPr/>
                    <a:lstStyle/>
                    <a:p>
                      <a:pPr algn="ctr">
                        <a:spcAft>
                          <a:spcPts val="0"/>
                        </a:spcAft>
                      </a:pPr>
                      <a:r>
                        <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392</a:t>
                      </a:r>
                      <a:endParaRPr 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279</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28.82</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solidFill>
                      <a:srgbClr val="F2F2F2"/>
                    </a:solidFill>
                  </a:tcPr>
                </a:tc>
                <a:extLst>
                  <a:ext uri="{0D108BD9-81ED-4DB2-BD59-A6C34878D82A}">
                    <a16:rowId xmlns:a16="http://schemas.microsoft.com/office/drawing/2014/main" val="3779169798"/>
                  </a:ext>
                </a:extLst>
              </a:tr>
              <a:tr h="333837">
                <a:tc>
                  <a:txBody>
                    <a:bodyPr/>
                    <a:lstStyle/>
                    <a:p>
                      <a:pPr algn="ctr">
                        <a:spcAft>
                          <a:spcPts val="0"/>
                        </a:spcAft>
                      </a:pPr>
                      <a:r>
                        <a:rPr lang="en-US" sz="1800" kern="0">
                          <a:effectLst/>
                          <a:latin typeface="Times New Roman" panose="02020603050405020304" pitchFamily="18" charset="0"/>
                          <a:ea typeface="標楷體" panose="03000509000000000000" pitchFamily="65" charset="-120"/>
                          <a:cs typeface="Times New Roman" panose="02020603050405020304" pitchFamily="18" charset="0"/>
                        </a:rPr>
                        <a:t>Example</a:t>
                      </a: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3 </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solidFill>
                      <a:srgbClr val="F2F2F2"/>
                    </a:solidFill>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26,557,265,296</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17,808,785,296</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32.94</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solidFill>
                      <a:srgbClr val="F2F2F2"/>
                    </a:solidFill>
                  </a:tcPr>
                </a:tc>
                <a:tc>
                  <a:txBody>
                    <a:bodyPr/>
                    <a:lstStyle/>
                    <a:p>
                      <a:pPr algn="ctr">
                        <a:spcAft>
                          <a:spcPts val="0"/>
                        </a:spcAft>
                      </a:pPr>
                      <a:r>
                        <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7839</a:t>
                      </a:r>
                      <a:endParaRPr 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5,268</a:t>
                      </a:r>
                      <a:endParaRPr 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32.79</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solidFill>
                      <a:srgbClr val="F2F2F2"/>
                    </a:solidFill>
                  </a:tcPr>
                </a:tc>
                <a:extLst>
                  <a:ext uri="{0D108BD9-81ED-4DB2-BD59-A6C34878D82A}">
                    <a16:rowId xmlns:a16="http://schemas.microsoft.com/office/drawing/2014/main" val="1619233422"/>
                  </a:ext>
                </a:extLst>
              </a:tr>
              <a:tr h="333837">
                <a:tc>
                  <a:txBody>
                    <a:bodyPr/>
                    <a:lstStyle/>
                    <a:p>
                      <a:pPr algn="ctr">
                        <a:spcAft>
                          <a:spcPts val="0"/>
                        </a:spcAft>
                      </a:pPr>
                      <a:r>
                        <a:rPr lang="en-US" sz="1800" kern="0">
                          <a:effectLst/>
                          <a:latin typeface="Times New Roman" panose="02020603050405020304" pitchFamily="18" charset="0"/>
                          <a:ea typeface="標楷體" panose="03000509000000000000" pitchFamily="65" charset="-120"/>
                          <a:cs typeface="Times New Roman" panose="02020603050405020304" pitchFamily="18" charset="0"/>
                        </a:rPr>
                        <a:t>Example</a:t>
                      </a: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4</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4,635,839,569</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3,368,007,569</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27.34</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894</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622</a:t>
                      </a:r>
                      <a:endParaRPr 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30.42</a:t>
                      </a:r>
                      <a:endParaRPr 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415608162"/>
                  </a:ext>
                </a:extLst>
              </a:tr>
              <a:tr h="333837">
                <a:tc>
                  <a:txBody>
                    <a:bodyPr/>
                    <a:lstStyle/>
                    <a:p>
                      <a:pPr algn="ctr">
                        <a:spcAft>
                          <a:spcPts val="0"/>
                        </a:spcAft>
                      </a:pPr>
                      <a:r>
                        <a:rPr lang="en-US" sz="1800" kern="0">
                          <a:effectLst/>
                          <a:latin typeface="Times New Roman" panose="02020603050405020304" pitchFamily="18" charset="0"/>
                          <a:ea typeface="新細明體" panose="02020500000000000000" pitchFamily="18" charset="-120"/>
                          <a:cs typeface="Times New Roman" panose="02020603050405020304" pitchFamily="18" charset="0"/>
                        </a:rPr>
                        <a:t>Average</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8,108,354,027.5</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5,528,459,227.5</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21.18</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2,281.25</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1542.25</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23.01</a:t>
                      </a:r>
                      <a:endParaRPr 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294970737"/>
                  </a:ext>
                </a:extLst>
              </a:tr>
            </a:tbl>
          </a:graphicData>
        </a:graphic>
      </p:graphicFrame>
      <p:sp>
        <p:nvSpPr>
          <p:cNvPr id="6" name="矩形 5"/>
          <p:cNvSpPr/>
          <p:nvPr/>
        </p:nvSpPr>
        <p:spPr>
          <a:xfrm>
            <a:off x="4415750" y="2977774"/>
            <a:ext cx="2829557"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Table 8.</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一致性檢查的比較</a:t>
            </a:r>
          </a:p>
        </p:txBody>
      </p:sp>
    </p:spTree>
    <p:extLst>
      <p:ext uri="{BB962C8B-B14F-4D97-AF65-F5344CB8AC3E}">
        <p14:creationId xmlns:p14="http://schemas.microsoft.com/office/powerpoint/2010/main" val="547011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3 (cont.)</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1097280" y="1845733"/>
                <a:ext cx="10866922" cy="4160431"/>
              </a:xfrm>
            </p:spPr>
            <p:txBody>
              <a:bodyPr>
                <a:normAutofit/>
              </a:bodyPr>
              <a:lstStyle/>
              <a:p>
                <a:pPr marL="355600" indent="-355600">
                  <a:buFont typeface="Wingdings" panose="05000000000000000000" pitchFamily="2" charset="2"/>
                  <a:buChar char="l"/>
                </a:pPr>
                <a:r>
                  <a:rPr lang="en-US" altLang="zh-TW" sz="2400" dirty="0">
                    <a:solidFill>
                      <a:prstClr val="black"/>
                    </a:solidFill>
                    <a:cs typeface="Times New Roman" panose="02020603050405020304" pitchFamily="18" charset="0"/>
                  </a:rPr>
                  <a:t>Table</a:t>
                </a:r>
                <a:r>
                  <a:rPr lang="zh-TW" altLang="en-US" sz="2400" dirty="0"/>
                  <a:t> </a:t>
                </a:r>
                <a:r>
                  <a:rPr lang="en-US" altLang="zh-TW" sz="2400" dirty="0"/>
                  <a:t>7</a:t>
                </a:r>
                <a:r>
                  <a:rPr lang="zh-TW" altLang="en-US" sz="2400" dirty="0"/>
                  <a:t>和 </a:t>
                </a:r>
                <a:r>
                  <a:rPr lang="en-US" altLang="zh-TW" sz="2400" dirty="0"/>
                  <a:t>8 </a:t>
                </a:r>
                <a:r>
                  <a:rPr lang="zh-TW" altLang="en-US" sz="2400" dirty="0"/>
                  <a:t>中證實了所提出的方法提高了生成程式的生成效率和一致性檢查的執行速度。</a:t>
                </a:r>
                <a:endParaRPr lang="en-US" altLang="zh-TW" sz="2400" dirty="0"/>
              </a:p>
              <a:p>
                <a:pPr marL="355600" indent="-355600">
                  <a:buFont typeface="Wingdings" panose="05000000000000000000" pitchFamily="2" charset="2"/>
                  <a:buChar char="l"/>
                </a:pPr>
                <a:r>
                  <a:rPr lang="zh-TW" altLang="en-US" sz="2400" dirty="0"/>
                  <a:t>利用以下公式可計算出整個流程的執行時間</a:t>
                </a:r>
                <a14:m>
                  <m:oMath xmlns:m="http://schemas.openxmlformats.org/officeDocument/2006/math">
                    <m:sSub>
                      <m:sSubPr>
                        <m:ctrlPr>
                          <a:rPr lang="zh-TW" altLang="zh-TW" sz="2400" i="1">
                            <a:solidFill>
                              <a:srgbClr val="000000"/>
                            </a:solidFill>
                            <a:latin typeface="Cambria Math" panose="02040503050406030204" pitchFamily="18" charset="0"/>
                            <a:ea typeface="Cambria Math" panose="02040503050406030204" pitchFamily="18" charset="0"/>
                          </a:rPr>
                        </m:ctrlPr>
                      </m:sSubPr>
                      <m:e>
                        <m:r>
                          <a:rPr lang="en-US" altLang="zh-TW" sz="2400" i="1" kern="100">
                            <a:solidFill>
                              <a:srgbClr val="000000"/>
                            </a:solidFill>
                            <a:latin typeface="Cambria Math" panose="02040503050406030204" pitchFamily="18" charset="0"/>
                            <a:cs typeface="Times New Roman" panose="02020603050405020304" pitchFamily="18" charset="0"/>
                          </a:rPr>
                          <m:t>𝑡</m:t>
                        </m:r>
                      </m:e>
                      <m:sub>
                        <m:r>
                          <a:rPr lang="en-US" altLang="zh-TW" sz="2400" i="1" kern="100">
                            <a:solidFill>
                              <a:srgbClr val="000000"/>
                            </a:solidFill>
                            <a:latin typeface="Cambria Math" panose="02040503050406030204" pitchFamily="18" charset="0"/>
                            <a:cs typeface="Times New Roman" panose="02020603050405020304" pitchFamily="18" charset="0"/>
                          </a:rPr>
                          <m:t>𝑡𝑜𝑡𝑎𝑙</m:t>
                        </m:r>
                      </m:sub>
                    </m:sSub>
                  </m:oMath>
                </a14:m>
                <a:r>
                  <a:rPr lang="zh-TW" altLang="en-US" sz="2400" dirty="0"/>
                  <a:t> 。</a:t>
                </a:r>
                <a:endParaRPr lang="en-US" altLang="zh-TW" sz="2400" dirty="0"/>
              </a:p>
              <a:p>
                <a:pPr marL="635" indent="-635" algn="ctr">
                  <a:tabLst>
                    <a:tab pos="4129088" algn="ctr"/>
                    <a:tab pos="10048875" algn="r"/>
                  </a:tabLst>
                </a:pPr>
                <a14:m>
                  <m:oMath xmlns:m="http://schemas.openxmlformats.org/officeDocument/2006/math">
                    <m:sSub>
                      <m:sSubPr>
                        <m:ctrlPr>
                          <a:rPr lang="zh-TW" altLang="zh-TW" i="1">
                            <a:solidFill>
                              <a:srgbClr val="000000"/>
                            </a:solidFill>
                            <a:latin typeface="Cambria Math" panose="02040503050406030204" pitchFamily="18" charset="0"/>
                            <a:ea typeface="Cambria Math" panose="02040503050406030204" pitchFamily="18" charset="0"/>
                          </a:rPr>
                        </m:ctrlPr>
                      </m:sSubPr>
                      <m:e>
                        <m:r>
                          <a:rPr lang="en-US" altLang="zh-TW" i="1">
                            <a:solidFill>
                              <a:srgbClr val="000000"/>
                            </a:solidFill>
                            <a:latin typeface="Cambria Math" panose="02040503050406030204" pitchFamily="18" charset="0"/>
                          </a:rPr>
                          <m:t>𝑡</m:t>
                        </m:r>
                      </m:e>
                      <m:sub>
                        <m:r>
                          <a:rPr lang="en-US" altLang="zh-TW" i="1">
                            <a:solidFill>
                              <a:srgbClr val="000000"/>
                            </a:solidFill>
                            <a:latin typeface="Cambria Math" panose="02040503050406030204" pitchFamily="18" charset="0"/>
                          </a:rPr>
                          <m:t>𝑡𝑜𝑡𝑎𝑙</m:t>
                        </m:r>
                      </m:sub>
                    </m:sSub>
                    <m:r>
                      <a:rPr lang="en-US" altLang="zh-TW">
                        <a:solidFill>
                          <a:srgbClr val="000000"/>
                        </a:solidFill>
                        <a:latin typeface="Cambria Math" panose="02040503050406030204" pitchFamily="18" charset="0"/>
                      </a:rPr>
                      <m:t>=</m:t>
                    </m:r>
                    <m:sSub>
                      <m:sSubPr>
                        <m:ctrlPr>
                          <a:rPr lang="zh-TW" altLang="zh-TW" i="1">
                            <a:solidFill>
                              <a:srgbClr val="000000"/>
                            </a:solidFill>
                            <a:latin typeface="Cambria Math" panose="02040503050406030204" pitchFamily="18" charset="0"/>
                            <a:ea typeface="Cambria Math" panose="02040503050406030204" pitchFamily="18" charset="0"/>
                          </a:rPr>
                        </m:ctrlPr>
                      </m:sSubPr>
                      <m:e>
                        <m:r>
                          <a:rPr lang="en-US" altLang="zh-TW" i="1">
                            <a:solidFill>
                              <a:srgbClr val="000000"/>
                            </a:solidFill>
                            <a:latin typeface="Cambria Math" panose="02040503050406030204" pitchFamily="18" charset="0"/>
                          </a:rPr>
                          <m:t>𝑡</m:t>
                        </m:r>
                      </m:e>
                      <m:sub>
                        <m:r>
                          <a:rPr lang="en-US" altLang="zh-TW" i="1">
                            <a:solidFill>
                              <a:srgbClr val="000000"/>
                            </a:solidFill>
                            <a:latin typeface="Cambria Math" panose="02040503050406030204" pitchFamily="18" charset="0"/>
                          </a:rPr>
                          <m:t>𝑁𝐿𝑇𝐾</m:t>
                        </m:r>
                      </m:sub>
                    </m:sSub>
                    <m:r>
                      <a:rPr lang="en-US" altLang="zh-TW" i="1">
                        <a:solidFill>
                          <a:srgbClr val="000000"/>
                        </a:solidFill>
                        <a:latin typeface="Cambria Math" panose="02040503050406030204" pitchFamily="18" charset="0"/>
                      </a:rPr>
                      <m:t>+</m:t>
                    </m:r>
                    <m:sSub>
                      <m:sSubPr>
                        <m:ctrlPr>
                          <a:rPr lang="zh-TW" altLang="zh-TW" i="1">
                            <a:solidFill>
                              <a:srgbClr val="000000"/>
                            </a:solidFill>
                            <a:latin typeface="Cambria Math" panose="02040503050406030204" pitchFamily="18" charset="0"/>
                            <a:ea typeface="Cambria Math" panose="02040503050406030204" pitchFamily="18" charset="0"/>
                          </a:rPr>
                        </m:ctrlPr>
                      </m:sSubPr>
                      <m:e>
                        <m:r>
                          <a:rPr lang="en-US" altLang="zh-TW" i="1">
                            <a:solidFill>
                              <a:srgbClr val="000000"/>
                            </a:solidFill>
                            <a:latin typeface="Cambria Math" panose="02040503050406030204" pitchFamily="18" charset="0"/>
                          </a:rPr>
                          <m:t>𝑡</m:t>
                        </m:r>
                      </m:e>
                      <m:sub>
                        <m:r>
                          <a:rPr lang="en-US" altLang="zh-TW" i="1">
                            <a:solidFill>
                              <a:srgbClr val="000000"/>
                            </a:solidFill>
                            <a:latin typeface="Cambria Math" panose="02040503050406030204" pitchFamily="18" charset="0"/>
                          </a:rPr>
                          <m:t>𝑠𝑎𝑚𝑝𝑙𝑒</m:t>
                        </m:r>
                        <m:r>
                          <a:rPr lang="en-US" altLang="zh-TW" i="1">
                            <a:solidFill>
                              <a:srgbClr val="000000"/>
                            </a:solidFill>
                            <a:latin typeface="Cambria Math" panose="02040503050406030204" pitchFamily="18" charset="0"/>
                          </a:rPr>
                          <m:t> </m:t>
                        </m:r>
                        <m:r>
                          <a:rPr lang="en-US" altLang="zh-TW" i="1">
                            <a:solidFill>
                              <a:srgbClr val="000000"/>
                            </a:solidFill>
                            <a:latin typeface="Cambria Math" panose="02040503050406030204" pitchFamily="18" charset="0"/>
                          </a:rPr>
                          <m:t>𝑝𝑟𝑜𝑔𝑟𝑎𝑚</m:t>
                        </m:r>
                        <m:r>
                          <a:rPr lang="en-US" altLang="zh-TW" i="1">
                            <a:solidFill>
                              <a:srgbClr val="000000"/>
                            </a:solidFill>
                            <a:latin typeface="Cambria Math" panose="02040503050406030204" pitchFamily="18" charset="0"/>
                          </a:rPr>
                          <m:t> </m:t>
                        </m:r>
                        <m:r>
                          <a:rPr lang="en-US" altLang="zh-TW" i="1">
                            <a:solidFill>
                              <a:srgbClr val="000000"/>
                            </a:solidFill>
                            <a:latin typeface="Cambria Math" panose="02040503050406030204" pitchFamily="18" charset="0"/>
                          </a:rPr>
                          <m:t>𝑟𝑒𝑡𝑟𝑖𝑒𝑣𝑎𝑙</m:t>
                        </m:r>
                      </m:sub>
                    </m:sSub>
                    <m:r>
                      <a:rPr lang="en-US" altLang="zh-TW" i="1">
                        <a:solidFill>
                          <a:srgbClr val="000000"/>
                        </a:solidFill>
                        <a:latin typeface="Cambria Math" panose="02040503050406030204" pitchFamily="18" charset="0"/>
                      </a:rPr>
                      <m:t>+</m:t>
                    </m:r>
                    <m:sSub>
                      <m:sSubPr>
                        <m:ctrlPr>
                          <a:rPr lang="zh-TW" altLang="zh-TW" i="1">
                            <a:solidFill>
                              <a:srgbClr val="000000"/>
                            </a:solidFill>
                            <a:latin typeface="Cambria Math" panose="02040503050406030204" pitchFamily="18" charset="0"/>
                            <a:ea typeface="Cambria Math" panose="02040503050406030204" pitchFamily="18" charset="0"/>
                          </a:rPr>
                        </m:ctrlPr>
                      </m:sSubPr>
                      <m:e>
                        <m:r>
                          <a:rPr lang="en-US" altLang="zh-TW" i="1">
                            <a:solidFill>
                              <a:srgbClr val="000000"/>
                            </a:solidFill>
                            <a:latin typeface="Cambria Math" panose="02040503050406030204" pitchFamily="18" charset="0"/>
                          </a:rPr>
                          <m:t>𝑡</m:t>
                        </m:r>
                      </m:e>
                      <m:sub>
                        <m:r>
                          <a:rPr lang="en-US" altLang="zh-TW" i="1">
                            <a:solidFill>
                              <a:srgbClr val="000000"/>
                            </a:solidFill>
                            <a:latin typeface="Cambria Math" panose="02040503050406030204" pitchFamily="18" charset="0"/>
                          </a:rPr>
                          <m:t>𝑐𝑜𝑑𝑒</m:t>
                        </m:r>
                        <m:r>
                          <a:rPr lang="en-US" altLang="zh-TW" i="1">
                            <a:solidFill>
                              <a:srgbClr val="000000"/>
                            </a:solidFill>
                            <a:latin typeface="Cambria Math" panose="02040503050406030204" pitchFamily="18" charset="0"/>
                          </a:rPr>
                          <m:t> </m:t>
                        </m:r>
                        <m:r>
                          <a:rPr lang="en-US" altLang="zh-TW" i="1">
                            <a:solidFill>
                              <a:srgbClr val="000000"/>
                            </a:solidFill>
                            <a:latin typeface="Cambria Math" panose="02040503050406030204" pitchFamily="18" charset="0"/>
                          </a:rPr>
                          <m:t>𝑡𝑟𝑎𝑛𝑠𝑓𝑜𝑟𝑚𝑎𝑡𝑖𝑜𝑛</m:t>
                        </m:r>
                      </m:sub>
                    </m:sSub>
                    <m:r>
                      <a:rPr lang="en-US" altLang="zh-TW" i="1">
                        <a:solidFill>
                          <a:srgbClr val="000000"/>
                        </a:solidFill>
                        <a:latin typeface="Cambria Math" panose="02040503050406030204" pitchFamily="18" charset="0"/>
                      </a:rPr>
                      <m:t>+</m:t>
                    </m:r>
                    <m:sSub>
                      <m:sSubPr>
                        <m:ctrlPr>
                          <a:rPr lang="zh-TW" altLang="zh-TW" i="1">
                            <a:solidFill>
                              <a:srgbClr val="000000"/>
                            </a:solidFill>
                            <a:latin typeface="Cambria Math" panose="02040503050406030204" pitchFamily="18" charset="0"/>
                            <a:ea typeface="Cambria Math" panose="02040503050406030204" pitchFamily="18" charset="0"/>
                          </a:rPr>
                        </m:ctrlPr>
                      </m:sSubPr>
                      <m:e>
                        <m:r>
                          <a:rPr lang="en-US" altLang="zh-TW" i="1">
                            <a:solidFill>
                              <a:srgbClr val="000000"/>
                            </a:solidFill>
                            <a:latin typeface="Cambria Math" panose="02040503050406030204" pitchFamily="18" charset="0"/>
                          </a:rPr>
                          <m:t>𝑡</m:t>
                        </m:r>
                      </m:e>
                      <m:sub>
                        <m:r>
                          <a:rPr lang="en-US" altLang="zh-TW" i="1">
                            <a:solidFill>
                              <a:srgbClr val="000000"/>
                            </a:solidFill>
                            <a:latin typeface="Cambria Math" panose="02040503050406030204" pitchFamily="18" charset="0"/>
                          </a:rPr>
                          <m:t>𝑐𝑜𝑑𝑒</m:t>
                        </m:r>
                        <m:r>
                          <a:rPr lang="en-US" altLang="zh-TW" i="1">
                            <a:solidFill>
                              <a:srgbClr val="000000"/>
                            </a:solidFill>
                            <a:latin typeface="Cambria Math" panose="02040503050406030204" pitchFamily="18" charset="0"/>
                          </a:rPr>
                          <m:t> </m:t>
                        </m:r>
                        <m:r>
                          <a:rPr lang="en-US" altLang="zh-TW" i="1">
                            <a:solidFill>
                              <a:srgbClr val="000000"/>
                            </a:solidFill>
                            <a:latin typeface="Cambria Math" panose="02040503050406030204" pitchFamily="18" charset="0"/>
                          </a:rPr>
                          <m:t>𝑠𝑖𝑚𝑖𝑙𝑎𝑟𝑖𝑡𝑦</m:t>
                        </m:r>
                        <m:r>
                          <a:rPr lang="en-US" altLang="zh-TW" i="1">
                            <a:solidFill>
                              <a:srgbClr val="000000"/>
                            </a:solidFill>
                            <a:latin typeface="Cambria Math" panose="02040503050406030204" pitchFamily="18" charset="0"/>
                          </a:rPr>
                          <m:t> </m:t>
                        </m:r>
                        <m:r>
                          <a:rPr lang="en-US" altLang="zh-TW" i="1">
                            <a:solidFill>
                              <a:srgbClr val="000000"/>
                            </a:solidFill>
                            <a:latin typeface="Cambria Math" panose="02040503050406030204" pitchFamily="18" charset="0"/>
                          </a:rPr>
                          <m:t>𝑐h𝑒𝑐𝑘</m:t>
                        </m:r>
                      </m:sub>
                    </m:sSub>
                    <m:r>
                      <a:rPr lang="en-US" altLang="zh-TW" i="1">
                        <a:solidFill>
                          <a:srgbClr val="000000"/>
                        </a:solidFill>
                        <a:latin typeface="Cambria Math" panose="02040503050406030204" pitchFamily="18" charset="0"/>
                      </a:rPr>
                      <m:t>+</m:t>
                    </m:r>
                    <m:sSub>
                      <m:sSubPr>
                        <m:ctrlPr>
                          <a:rPr lang="zh-TW" altLang="zh-TW" i="1">
                            <a:solidFill>
                              <a:srgbClr val="000000"/>
                            </a:solidFill>
                            <a:latin typeface="Cambria Math" panose="02040503050406030204" pitchFamily="18" charset="0"/>
                            <a:ea typeface="Cambria Math" panose="02040503050406030204" pitchFamily="18" charset="0"/>
                          </a:rPr>
                        </m:ctrlPr>
                      </m:sSubPr>
                      <m:e>
                        <m:r>
                          <a:rPr lang="en-US" altLang="zh-TW" i="1">
                            <a:solidFill>
                              <a:srgbClr val="000000"/>
                            </a:solidFill>
                            <a:latin typeface="Cambria Math" panose="02040503050406030204" pitchFamily="18" charset="0"/>
                          </a:rPr>
                          <m:t>𝑡</m:t>
                        </m:r>
                      </m:e>
                      <m:sub>
                        <m:r>
                          <a:rPr lang="en-US" altLang="zh-TW" i="1">
                            <a:solidFill>
                              <a:srgbClr val="000000"/>
                            </a:solidFill>
                            <a:latin typeface="Cambria Math" panose="02040503050406030204" pitchFamily="18" charset="0"/>
                          </a:rPr>
                          <m:t>𝑐𝑜𝑚𝑝𝑙𝑖𝑛𝑔</m:t>
                        </m:r>
                        <m:r>
                          <a:rPr lang="en-US" altLang="zh-TW" i="1">
                            <a:solidFill>
                              <a:srgbClr val="000000"/>
                            </a:solidFill>
                            <a:latin typeface="Cambria Math" panose="02040503050406030204" pitchFamily="18" charset="0"/>
                          </a:rPr>
                          <m:t> </m:t>
                        </m:r>
                        <m:r>
                          <a:rPr lang="en-US" altLang="zh-TW" i="1">
                            <a:solidFill>
                              <a:srgbClr val="000000"/>
                            </a:solidFill>
                            <a:latin typeface="Cambria Math" panose="02040503050406030204" pitchFamily="18" charset="0"/>
                          </a:rPr>
                          <m:t>𝑞𝑢𝑎𝑙𝑖𝑓𝑖𝑒𝑑</m:t>
                        </m:r>
                        <m:r>
                          <a:rPr lang="en-US" altLang="zh-TW" i="1">
                            <a:solidFill>
                              <a:srgbClr val="000000"/>
                            </a:solidFill>
                            <a:latin typeface="Cambria Math" panose="02040503050406030204" pitchFamily="18" charset="0"/>
                          </a:rPr>
                          <m:t> </m:t>
                        </m:r>
                        <m:r>
                          <a:rPr lang="en-US" altLang="zh-TW" i="1">
                            <a:solidFill>
                              <a:srgbClr val="000000"/>
                            </a:solidFill>
                            <a:latin typeface="Cambria Math" panose="02040503050406030204" pitchFamily="18" charset="0"/>
                          </a:rPr>
                          <m:t>𝑝𝑟𝑜𝑔𝑟𝑎𝑚</m:t>
                        </m:r>
                      </m:sub>
                    </m:sSub>
                    <m:r>
                      <a:rPr lang="en-US" altLang="zh-TW" i="1">
                        <a:solidFill>
                          <a:srgbClr val="000000"/>
                        </a:solidFill>
                        <a:latin typeface="Cambria Math" panose="02040503050406030204" pitchFamily="18" charset="0"/>
                      </a:rPr>
                      <m:t>+</m:t>
                    </m:r>
                    <m:sSub>
                      <m:sSubPr>
                        <m:ctrlPr>
                          <a:rPr lang="zh-TW" altLang="zh-TW" i="1">
                            <a:solidFill>
                              <a:srgbClr val="000000"/>
                            </a:solidFill>
                            <a:latin typeface="Cambria Math" panose="02040503050406030204" pitchFamily="18" charset="0"/>
                            <a:ea typeface="Cambria Math" panose="02040503050406030204" pitchFamily="18" charset="0"/>
                          </a:rPr>
                        </m:ctrlPr>
                      </m:sSubPr>
                      <m:e>
                        <m:r>
                          <a:rPr lang="en-US" altLang="zh-TW" i="1">
                            <a:solidFill>
                              <a:srgbClr val="000000"/>
                            </a:solidFill>
                            <a:latin typeface="Cambria Math" panose="02040503050406030204" pitchFamily="18" charset="0"/>
                          </a:rPr>
                          <m:t>𝑡</m:t>
                        </m:r>
                      </m:e>
                      <m:sub>
                        <m:r>
                          <a:rPr lang="en-US" altLang="zh-TW" i="1">
                            <a:solidFill>
                              <a:srgbClr val="000000"/>
                            </a:solidFill>
                            <a:latin typeface="Cambria Math" panose="02040503050406030204" pitchFamily="18" charset="0"/>
                          </a:rPr>
                          <m:t>𝑐𝑜𝑛𝑓𝑜𝑟𝑚𝑖𝑡𝑦</m:t>
                        </m:r>
                        <m:r>
                          <a:rPr lang="en-US" altLang="zh-TW" i="1">
                            <a:solidFill>
                              <a:srgbClr val="000000"/>
                            </a:solidFill>
                            <a:latin typeface="Cambria Math" panose="02040503050406030204" pitchFamily="18" charset="0"/>
                          </a:rPr>
                          <m:t> </m:t>
                        </m:r>
                        <m:r>
                          <a:rPr lang="en-US" altLang="zh-TW" i="1">
                            <a:solidFill>
                              <a:srgbClr val="000000"/>
                            </a:solidFill>
                            <a:latin typeface="Cambria Math" panose="02040503050406030204" pitchFamily="18" charset="0"/>
                          </a:rPr>
                          <m:t>𝑐h𝑒𝑐𝑘</m:t>
                        </m:r>
                      </m:sub>
                    </m:sSub>
                    <m:r>
                      <a:rPr lang="en-US" altLang="zh-TW" i="1">
                        <a:solidFill>
                          <a:srgbClr val="000000"/>
                        </a:solidFill>
                        <a:latin typeface="Cambria Math" panose="02040503050406030204" pitchFamily="18" charset="0"/>
                      </a:rPr>
                      <m:t>+</m:t>
                    </m:r>
                    <m:sSub>
                      <m:sSubPr>
                        <m:ctrlPr>
                          <a:rPr lang="zh-TW" altLang="zh-TW" i="1">
                            <a:solidFill>
                              <a:srgbClr val="000000"/>
                            </a:solidFill>
                            <a:latin typeface="Cambria Math" panose="02040503050406030204" pitchFamily="18" charset="0"/>
                            <a:ea typeface="Cambria Math" panose="02040503050406030204" pitchFamily="18" charset="0"/>
                          </a:rPr>
                        </m:ctrlPr>
                      </m:sSubPr>
                      <m:e>
                        <m:r>
                          <a:rPr lang="en-US" altLang="zh-TW" i="1">
                            <a:solidFill>
                              <a:srgbClr val="000000"/>
                            </a:solidFill>
                            <a:latin typeface="Cambria Math" panose="02040503050406030204" pitchFamily="18" charset="0"/>
                          </a:rPr>
                          <m:t>𝑡</m:t>
                        </m:r>
                      </m:e>
                      <m:sub>
                        <m:r>
                          <a:rPr lang="en-US" altLang="zh-TW" i="1">
                            <a:solidFill>
                              <a:srgbClr val="000000"/>
                            </a:solidFill>
                            <a:latin typeface="Cambria Math" panose="02040503050406030204" pitchFamily="18" charset="0"/>
                          </a:rPr>
                          <m:t>𝑝𝑜𝑐𝑘𝑒𝑡</m:t>
                        </m:r>
                        <m:r>
                          <a:rPr lang="en-US" altLang="zh-TW" i="1">
                            <a:solidFill>
                              <a:srgbClr val="000000"/>
                            </a:solidFill>
                            <a:latin typeface="Cambria Math" panose="02040503050406030204" pitchFamily="18" charset="0"/>
                          </a:rPr>
                          <m:t> </m:t>
                        </m:r>
                        <m:r>
                          <a:rPr lang="en-US" altLang="zh-TW" i="1">
                            <a:solidFill>
                              <a:srgbClr val="000000"/>
                            </a:solidFill>
                            <a:latin typeface="Cambria Math" panose="02040503050406030204" pitchFamily="18" charset="0"/>
                          </a:rPr>
                          <m:t>𝑝𝑟𝑜𝑔𝑟𝑎𝑚</m:t>
                        </m:r>
                        <m:r>
                          <a:rPr lang="en-US" altLang="zh-TW" i="1">
                            <a:solidFill>
                              <a:srgbClr val="000000"/>
                            </a:solidFill>
                            <a:latin typeface="Cambria Math" panose="02040503050406030204" pitchFamily="18" charset="0"/>
                          </a:rPr>
                          <m:t> </m:t>
                        </m:r>
                        <m:r>
                          <a:rPr lang="en-US" altLang="zh-TW" i="1">
                            <a:solidFill>
                              <a:srgbClr val="000000"/>
                            </a:solidFill>
                            <a:latin typeface="Cambria Math" panose="02040503050406030204" pitchFamily="18" charset="0"/>
                          </a:rPr>
                          <m:t>𝑒𝑥𝑒𝑐𝑢𝑡𝑖𝑜𝑛</m:t>
                        </m:r>
                      </m:sub>
                    </m:sSub>
                  </m:oMath>
                </a14:m>
                <a:r>
                  <a:rPr lang="en-US" altLang="zh-TW" dirty="0">
                    <a:solidFill>
                      <a:srgbClr val="000000"/>
                    </a:solidFill>
                    <a:effectLst/>
                  </a:rPr>
                  <a:t>		</a:t>
                </a:r>
                <a:r>
                  <a:rPr lang="en-US" altLang="zh-TW" dirty="0">
                    <a:effectLst/>
                  </a:rPr>
                  <a:t>(2)</a:t>
                </a:r>
                <a:endParaRPr lang="zh-TW" altLang="zh-TW" dirty="0">
                  <a:effectLst/>
                </a:endParaRPr>
              </a:p>
              <a:p>
                <a:pPr>
                  <a:buFont typeface="Wingdings" panose="05000000000000000000" pitchFamily="2" charset="2"/>
                  <a:buChar char="l"/>
                </a:pPr>
                <a:endParaRPr lang="en-US" altLang="zh-TW" dirty="0"/>
              </a:p>
              <a:p>
                <a:pPr marL="355600" indent="-355600">
                  <a:buFont typeface="Wingdings" panose="05000000000000000000" pitchFamily="2" charset="2"/>
                  <a:buChar char="l"/>
                </a:pPr>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1097280" y="1845733"/>
                <a:ext cx="10866922" cy="4160431"/>
              </a:xfrm>
              <a:blipFill>
                <a:blip r:embed="rId2"/>
                <a:stretch>
                  <a:fillRect l="-1570" r="-168"/>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24616235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3 (cont.)</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graphicFrame>
        <p:nvGraphicFramePr>
          <p:cNvPr id="5" name="表格 4"/>
          <p:cNvGraphicFramePr>
            <a:graphicFrameLocks noGrp="1"/>
          </p:cNvGraphicFramePr>
          <p:nvPr>
            <p:extLst>
              <p:ext uri="{D42A27DB-BD31-4B8C-83A1-F6EECF244321}">
                <p14:modId xmlns:p14="http://schemas.microsoft.com/office/powerpoint/2010/main" val="2286232948"/>
              </p:ext>
            </p:extLst>
          </p:nvPr>
        </p:nvGraphicFramePr>
        <p:xfrm>
          <a:off x="1154082" y="3177958"/>
          <a:ext cx="10058401" cy="3049589"/>
        </p:xfrm>
        <a:graphic>
          <a:graphicData uri="http://schemas.openxmlformats.org/drawingml/2006/table">
            <a:tbl>
              <a:tblPr firstRow="1" firstCol="1" bandRow="1"/>
              <a:tblGrid>
                <a:gridCol w="1351738">
                  <a:extLst>
                    <a:ext uri="{9D8B030D-6E8A-4147-A177-3AD203B41FA5}">
                      <a16:colId xmlns:a16="http://schemas.microsoft.com/office/drawing/2014/main" val="272903465"/>
                    </a:ext>
                  </a:extLst>
                </a:gridCol>
                <a:gridCol w="3337537">
                  <a:extLst>
                    <a:ext uri="{9D8B030D-6E8A-4147-A177-3AD203B41FA5}">
                      <a16:colId xmlns:a16="http://schemas.microsoft.com/office/drawing/2014/main" val="915627419"/>
                    </a:ext>
                  </a:extLst>
                </a:gridCol>
                <a:gridCol w="3423141">
                  <a:extLst>
                    <a:ext uri="{9D8B030D-6E8A-4147-A177-3AD203B41FA5}">
                      <a16:colId xmlns:a16="http://schemas.microsoft.com/office/drawing/2014/main" val="2637802180"/>
                    </a:ext>
                  </a:extLst>
                </a:gridCol>
                <a:gridCol w="1945985">
                  <a:extLst>
                    <a:ext uri="{9D8B030D-6E8A-4147-A177-3AD203B41FA5}">
                      <a16:colId xmlns:a16="http://schemas.microsoft.com/office/drawing/2014/main" val="1440459577"/>
                    </a:ext>
                  </a:extLst>
                </a:gridCol>
              </a:tblGrid>
              <a:tr h="526439">
                <a:tc>
                  <a:txBody>
                    <a:bodyPr/>
                    <a:lstStyle/>
                    <a:p>
                      <a:pPr algn="ctr">
                        <a:spcAft>
                          <a:spcPts val="0"/>
                        </a:spcAft>
                      </a:pPr>
                      <a:r>
                        <a:rPr 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Case</a:t>
                      </a:r>
                      <a:endParaRPr 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effectLst/>
                          <a:latin typeface="Times New Roman" panose="02020603050405020304" pitchFamily="18" charset="0"/>
                          <a:ea typeface="新細明體" panose="02020500000000000000" pitchFamily="18" charset="-120"/>
                          <a:cs typeface="Times New Roman" panose="02020603050405020304" pitchFamily="18" charset="0"/>
                        </a:rPr>
                        <a:t>T</a:t>
                      </a:r>
                      <a:r>
                        <a:rPr lang="en-US" sz="1800" kern="0">
                          <a:effectLst/>
                          <a:latin typeface="Times New Roman" panose="02020603050405020304" pitchFamily="18" charset="0"/>
                          <a:ea typeface="SimSun" panose="02010600030101010101" pitchFamily="2" charset="-122"/>
                          <a:cs typeface="Times New Roman" panose="02020603050405020304" pitchFamily="18" charset="0"/>
                        </a:rPr>
                        <a:t>he previous method (second)</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effectLst/>
                          <a:latin typeface="Times New Roman" panose="02020603050405020304" pitchFamily="18" charset="0"/>
                          <a:ea typeface="SimSun" panose="02010600030101010101" pitchFamily="2" charset="-122"/>
                          <a:cs typeface="Times New Roman" panose="02020603050405020304" pitchFamily="18" charset="0"/>
                        </a:rPr>
                        <a:t>The proposed approach (second)</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Speedup factor</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4983529"/>
                  </a:ext>
                </a:extLst>
              </a:tr>
              <a:tr h="504630">
                <a:tc>
                  <a:txBody>
                    <a:bodyPr/>
                    <a:lstStyle/>
                    <a:p>
                      <a:pPr algn="ctr">
                        <a:spcAft>
                          <a:spcPts val="0"/>
                        </a:spcAft>
                      </a:pPr>
                      <a:r>
                        <a:rPr lang="en-US" sz="1800" kern="0">
                          <a:effectLst/>
                          <a:latin typeface="Times New Roman" panose="02020603050405020304" pitchFamily="18" charset="0"/>
                          <a:ea typeface="標楷體" panose="03000509000000000000" pitchFamily="65" charset="-120"/>
                          <a:cs typeface="Times New Roman" panose="02020603050405020304" pitchFamily="18" charset="0"/>
                        </a:rPr>
                        <a:t>Example</a:t>
                      </a: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1 </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2635.34</a:t>
                      </a:r>
                      <a:endParaRPr 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2633.62</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800" ker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1.00 </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809474883"/>
                  </a:ext>
                </a:extLst>
              </a:tr>
              <a:tr h="504630">
                <a:tc>
                  <a:txBody>
                    <a:bodyPr/>
                    <a:lstStyle/>
                    <a:p>
                      <a:pPr algn="ctr">
                        <a:spcAft>
                          <a:spcPts val="0"/>
                        </a:spcAft>
                      </a:pPr>
                      <a:r>
                        <a:rPr lang="en-US" sz="1800" kern="0">
                          <a:effectLst/>
                          <a:latin typeface="Times New Roman" panose="02020603050405020304" pitchFamily="18" charset="0"/>
                          <a:ea typeface="標楷體" panose="03000509000000000000" pitchFamily="65" charset="-120"/>
                          <a:cs typeface="Times New Roman" panose="02020603050405020304" pitchFamily="18" charset="0"/>
                        </a:rPr>
                        <a:t>Example</a:t>
                      </a: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2 </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3045.50</a:t>
                      </a:r>
                      <a:endParaRPr 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2922.02</a:t>
                      </a:r>
                      <a:endParaRPr 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8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1.04 </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4049296611"/>
                  </a:ext>
                </a:extLst>
              </a:tr>
              <a:tr h="504630">
                <a:tc>
                  <a:txBody>
                    <a:bodyPr/>
                    <a:lstStyle/>
                    <a:p>
                      <a:pPr algn="ctr">
                        <a:spcAft>
                          <a:spcPts val="0"/>
                        </a:spcAft>
                      </a:pPr>
                      <a:r>
                        <a:rPr lang="en-US" sz="1800" kern="0">
                          <a:effectLst/>
                          <a:latin typeface="Times New Roman" panose="02020603050405020304" pitchFamily="18" charset="0"/>
                          <a:ea typeface="標楷體" panose="03000509000000000000" pitchFamily="65" charset="-120"/>
                          <a:cs typeface="Times New Roman" panose="02020603050405020304" pitchFamily="18" charset="0"/>
                        </a:rPr>
                        <a:t>Example</a:t>
                      </a: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3 </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10478.24</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5655.76</a:t>
                      </a:r>
                      <a:endParaRPr 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800" ker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1.46 </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736924908"/>
                  </a:ext>
                </a:extLst>
              </a:tr>
              <a:tr h="504630">
                <a:tc>
                  <a:txBody>
                    <a:bodyPr/>
                    <a:lstStyle/>
                    <a:p>
                      <a:pPr algn="ctr">
                        <a:spcAft>
                          <a:spcPts val="0"/>
                        </a:spcAft>
                      </a:pPr>
                      <a:r>
                        <a:rPr lang="en-US" sz="1800" kern="0">
                          <a:effectLst/>
                          <a:latin typeface="Times New Roman" panose="02020603050405020304" pitchFamily="18" charset="0"/>
                          <a:ea typeface="標楷體" panose="03000509000000000000" pitchFamily="65" charset="-120"/>
                          <a:cs typeface="Times New Roman" panose="02020603050405020304" pitchFamily="18" charset="0"/>
                        </a:rPr>
                        <a:t>Example</a:t>
                      </a:r>
                      <a:r>
                        <a:rPr lang="en-US" sz="18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4</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3570.98</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3098.50</a:t>
                      </a:r>
                      <a:endParaRPr 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1.13 </a:t>
                      </a:r>
                      <a:endParaRPr 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6614265"/>
                  </a:ext>
                </a:extLst>
              </a:tr>
              <a:tr h="504630">
                <a:tc>
                  <a:txBody>
                    <a:bodyPr/>
                    <a:lstStyle/>
                    <a:p>
                      <a:pPr algn="ctr">
                        <a:spcAft>
                          <a:spcPts val="0"/>
                        </a:spcAft>
                      </a:pPr>
                      <a:r>
                        <a:rPr lang="en-US" sz="1800" kern="0">
                          <a:effectLst/>
                          <a:latin typeface="Times New Roman" panose="02020603050405020304" pitchFamily="18" charset="0"/>
                          <a:ea typeface="新細明體" panose="02020500000000000000" pitchFamily="18" charset="-120"/>
                          <a:cs typeface="Times New Roman" panose="02020603050405020304" pitchFamily="18" charset="0"/>
                        </a:rPr>
                        <a:t>Average</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4,932.52</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zh-TW" sz="1800" kern="100">
                          <a:effectLst/>
                          <a:latin typeface="Times New Roman" panose="02020603050405020304" pitchFamily="18" charset="0"/>
                          <a:ea typeface="標楷體" panose="03000509000000000000" pitchFamily="65" charset="-120"/>
                          <a:cs typeface="Times New Roman" panose="02020603050405020304" pitchFamily="18" charset="0"/>
                        </a:rPr>
                        <a:t>3,577.48</a:t>
                      </a:r>
                      <a:endParaRPr lang="zh-TW" sz="1800" kern="10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800"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1.27 </a:t>
                      </a:r>
                      <a:endParaRPr 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6367920"/>
                  </a:ext>
                </a:extLst>
              </a:tr>
            </a:tbl>
          </a:graphicData>
        </a:graphic>
      </p:graphicFrame>
      <p:sp>
        <p:nvSpPr>
          <p:cNvPr id="6" name="文字方塊 5"/>
          <p:cNvSpPr txBox="1"/>
          <p:nvPr/>
        </p:nvSpPr>
        <p:spPr>
          <a:xfrm>
            <a:off x="1154082" y="1737360"/>
            <a:ext cx="10405859" cy="1200329"/>
          </a:xfrm>
          <a:prstGeom prst="rect">
            <a:avLst/>
          </a:prstGeom>
          <a:noFill/>
        </p:spPr>
        <p:txBody>
          <a:bodyPr wrap="square" rtlCol="0">
            <a:spAutoFit/>
          </a:bodyPr>
          <a:lstStyle/>
          <a:p>
            <a:pPr marL="342900" indent="-342900" algn="just">
              <a:buClr>
                <a:schemeClr val="accent1"/>
              </a:buClr>
              <a:buFont typeface="Wingdings" panose="05000000000000000000" pitchFamily="2" charset="2"/>
              <a:buChar char="l"/>
            </a:pP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相比之下，之前的工作 採用了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GPT-2 </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模型、</a:t>
            </a:r>
            <a:r>
              <a:rPr lang="en-US" altLang="zh-TW" sz="2400" dirty="0" err="1">
                <a:latin typeface="Times New Roman" panose="02020603050405020304" pitchFamily="18" charset="0"/>
                <a:ea typeface="標楷體" panose="03000509000000000000" pitchFamily="65" charset="-120"/>
                <a:cs typeface="Times New Roman" panose="02020603050405020304" pitchFamily="18" charset="0"/>
              </a:rPr>
              <a:t>simhash</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演算法和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LCS </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演算法。本研究中提出的使用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GPT-2</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MASS </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或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BART </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模型、</a:t>
            </a:r>
            <a:r>
              <a:rPr lang="en-US" altLang="zh-TW" sz="2400" dirty="0">
                <a:latin typeface="Times New Roman" panose="02020603050405020304" pitchFamily="18" charset="0"/>
                <a:cs typeface="Times New Roman" panose="02020603050405020304" pitchFamily="18" charset="0"/>
              </a:rPr>
              <a:t> </a:t>
            </a:r>
            <a:r>
              <a:rPr lang="en-US" altLang="zh-TW" sz="2400" dirty="0" err="1">
                <a:latin typeface="Times New Roman" panose="02020603050405020304" pitchFamily="18" charset="0"/>
                <a:cs typeface="Times New Roman" panose="02020603050405020304" pitchFamily="18" charset="0"/>
              </a:rPr>
              <a:t>variational</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err="1">
                <a:latin typeface="Times New Roman" panose="02020603050405020304" pitchFamily="18" charset="0"/>
                <a:ea typeface="標楷體" panose="03000509000000000000" pitchFamily="65" charset="-120"/>
                <a:cs typeface="Times New Roman" panose="02020603050405020304" pitchFamily="18" charset="0"/>
              </a:rPr>
              <a:t>simhash</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演算法和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PLCS </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演算法。</a:t>
            </a:r>
          </a:p>
        </p:txBody>
      </p:sp>
      <p:sp>
        <p:nvSpPr>
          <p:cNvPr id="7" name="矩形 6"/>
          <p:cNvSpPr/>
          <p:nvPr/>
        </p:nvSpPr>
        <p:spPr>
          <a:xfrm>
            <a:off x="4653087" y="2818785"/>
            <a:ext cx="3060390"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Table 9.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整個流程的執行時間</a:t>
            </a:r>
          </a:p>
        </p:txBody>
      </p:sp>
    </p:spTree>
    <p:extLst>
      <p:ext uri="{BB962C8B-B14F-4D97-AF65-F5344CB8AC3E}">
        <p14:creationId xmlns:p14="http://schemas.microsoft.com/office/powerpoint/2010/main" val="111573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Introduction(cont.)</a:t>
            </a:r>
            <a:endParaRPr lang="zh-TW" altLang="en-US" dirty="0"/>
          </a:p>
        </p:txBody>
      </p:sp>
      <p:sp>
        <p:nvSpPr>
          <p:cNvPr id="3" name="內容版面配置區 2"/>
          <p:cNvSpPr>
            <a:spLocks noGrp="1"/>
          </p:cNvSpPr>
          <p:nvPr>
            <p:ph idx="1"/>
          </p:nvPr>
        </p:nvSpPr>
        <p:spPr/>
        <p:txBody>
          <a:bodyPr>
            <a:noAutofit/>
          </a:bodyPr>
          <a:lstStyle/>
          <a:p>
            <a:pPr marL="358775" indent="-358775" algn="just">
              <a:lnSpc>
                <a:spcPct val="100000"/>
              </a:lnSpc>
              <a:buFont typeface="Wingdings" panose="05000000000000000000" pitchFamily="2" charset="2"/>
              <a:buChar char="l"/>
            </a:pPr>
            <a:r>
              <a:rPr lang="zh-TW" altLang="en-US" sz="2400" dirty="0"/>
              <a:t>自然語言處理（</a:t>
            </a:r>
            <a:r>
              <a:rPr lang="en-US" altLang="zh-TW" sz="2400" dirty="0"/>
              <a:t>NLP</a:t>
            </a:r>
            <a:r>
              <a:rPr lang="zh-TW" altLang="en-US" sz="2400" dirty="0"/>
              <a:t>）是指讓機器能夠理解人類語言，自然語言是指人們日常使用的語言。 </a:t>
            </a:r>
            <a:r>
              <a:rPr lang="en-US" altLang="zh-TW" sz="2400" dirty="0"/>
              <a:t>NLP </a:t>
            </a:r>
            <a:r>
              <a:rPr lang="zh-TW" altLang="en-US" sz="2400" dirty="0"/>
              <a:t>是一種允許機器通過複雜的數學模型和算法來學習和使用自然語言的技術。 </a:t>
            </a:r>
            <a:r>
              <a:rPr lang="en-US" altLang="zh-TW" sz="2400" dirty="0"/>
              <a:t>NLP</a:t>
            </a:r>
            <a:r>
              <a:rPr lang="zh-TW" altLang="en-US" sz="2400" dirty="0"/>
              <a:t>可以分為自然語言理解和自然語言生成。</a:t>
            </a:r>
            <a:endParaRPr lang="en-US" altLang="zh-TW" sz="2400" dirty="0"/>
          </a:p>
          <a:p>
            <a:pPr marL="358775" indent="-358775" algn="just">
              <a:lnSpc>
                <a:spcPct val="100000"/>
              </a:lnSpc>
              <a:buFont typeface="Wingdings" panose="05000000000000000000" pitchFamily="2" charset="2"/>
              <a:buChar char="l"/>
            </a:pPr>
            <a:r>
              <a:rPr lang="zh-TW" altLang="en-US" sz="2400" dirty="0"/>
              <a:t>自然語言理解旨在使機器能夠理解文本、語言等。它用於幫助我們進行文本分類、語法分析、信息搜索等。</a:t>
            </a:r>
            <a:endParaRPr lang="en-US" altLang="zh-TW" sz="2400" dirty="0"/>
          </a:p>
          <a:p>
            <a:pPr marL="358775" indent="-358775" algn="just">
              <a:lnSpc>
                <a:spcPct val="100000"/>
              </a:lnSpc>
              <a:buFont typeface="Wingdings" panose="05000000000000000000" pitchFamily="2" charset="2"/>
              <a:buChar char="l"/>
            </a:pPr>
            <a:r>
              <a:rPr lang="zh-TW" altLang="en-US" sz="2400" dirty="0"/>
              <a:t>自然語言生成旨在整合和捕獲數據庫中的數據，並將這些機器可讀的數據以自然語言的形式輸出，以完成文本摘要、新聞自動化、機器翻譯等任務。</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40262002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4</a:t>
            </a:r>
            <a:endParaRPr lang="zh-TW" altLang="en-US" dirty="0"/>
          </a:p>
        </p:txBody>
      </p:sp>
      <p:sp>
        <p:nvSpPr>
          <p:cNvPr id="3" name="內容版面配置區 2"/>
          <p:cNvSpPr>
            <a:spLocks noGrp="1"/>
          </p:cNvSpPr>
          <p:nvPr>
            <p:ph idx="1"/>
          </p:nvPr>
        </p:nvSpPr>
        <p:spPr/>
        <p:txBody>
          <a:bodyPr>
            <a:normAutofit/>
          </a:bodyPr>
          <a:lstStyle/>
          <a:p>
            <a:pPr marL="355600" indent="-355600" algn="just">
              <a:lnSpc>
                <a:spcPct val="100000"/>
              </a:lnSpc>
              <a:buFont typeface="Wingdings" panose="05000000000000000000" pitchFamily="2" charset="2"/>
              <a:buChar char="l"/>
            </a:pPr>
            <a:r>
              <a:rPr lang="zh-TW" altLang="en-US" sz="2400" dirty="0"/>
              <a:t>使用 </a:t>
            </a:r>
            <a:r>
              <a:rPr lang="en-US" altLang="zh-TW" sz="2400" dirty="0"/>
              <a:t>LIME </a:t>
            </a:r>
            <a:r>
              <a:rPr lang="zh-TW" altLang="en-US" sz="2400" dirty="0"/>
              <a:t>來解釋 </a:t>
            </a:r>
            <a:r>
              <a:rPr lang="en-US" altLang="zh-TW" sz="2400" dirty="0"/>
              <a:t>AI </a:t>
            </a:r>
            <a:r>
              <a:rPr lang="zh-TW" altLang="en-US" sz="2400" dirty="0"/>
              <a:t>模型或演算法的決策，例如 </a:t>
            </a:r>
            <a:r>
              <a:rPr lang="en-US" altLang="zh-TW" sz="2400" dirty="0"/>
              <a:t>GPT-2</a:t>
            </a:r>
            <a:r>
              <a:rPr lang="zh-TW" altLang="en-US" sz="2400" dirty="0"/>
              <a:t>、</a:t>
            </a:r>
            <a:r>
              <a:rPr lang="en-US" altLang="zh-TW" sz="2400" dirty="0"/>
              <a:t>MASS</a:t>
            </a:r>
            <a:r>
              <a:rPr lang="zh-TW" altLang="en-US" sz="2400" dirty="0"/>
              <a:t>、</a:t>
            </a:r>
            <a:r>
              <a:rPr lang="en-US" altLang="zh-TW" sz="2400" dirty="0"/>
              <a:t>BART</a:t>
            </a:r>
            <a:r>
              <a:rPr lang="zh-TW" altLang="en-US" sz="2400" dirty="0"/>
              <a:t>、</a:t>
            </a:r>
            <a:r>
              <a:rPr lang="en-US" altLang="zh-TW" sz="2400" dirty="0" err="1"/>
              <a:t>simhash</a:t>
            </a:r>
            <a:r>
              <a:rPr lang="zh-TW" altLang="en-US" sz="2400" dirty="0"/>
              <a:t>、</a:t>
            </a:r>
            <a:r>
              <a:rPr lang="en-US" altLang="zh-TW" sz="2400" dirty="0">
                <a:cs typeface="Times New Roman" panose="02020603050405020304" pitchFamily="18" charset="0"/>
              </a:rPr>
              <a:t> </a:t>
            </a:r>
            <a:r>
              <a:rPr lang="en-US" altLang="zh-TW" sz="2400" dirty="0" err="1">
                <a:cs typeface="Times New Roman" panose="02020603050405020304" pitchFamily="18" charset="0"/>
              </a:rPr>
              <a:t>variational</a:t>
            </a:r>
            <a:r>
              <a:rPr lang="en-US" altLang="zh-TW" sz="2400" dirty="0">
                <a:cs typeface="Times New Roman" panose="02020603050405020304" pitchFamily="18" charset="0"/>
              </a:rPr>
              <a:t> </a:t>
            </a:r>
            <a:r>
              <a:rPr lang="en-US" altLang="zh-TW" sz="2400" dirty="0" err="1"/>
              <a:t>simhash</a:t>
            </a:r>
            <a:r>
              <a:rPr lang="zh-TW" altLang="en-US" sz="2400" dirty="0"/>
              <a:t>、</a:t>
            </a:r>
            <a:r>
              <a:rPr lang="en-US" altLang="zh-TW" sz="2400" dirty="0"/>
              <a:t>LCS </a:t>
            </a:r>
            <a:r>
              <a:rPr lang="zh-TW" altLang="en-US" sz="2400" dirty="0"/>
              <a:t>和 </a:t>
            </a:r>
            <a:r>
              <a:rPr lang="en-US" altLang="zh-TW" sz="2400" dirty="0"/>
              <a:t>PLCS</a:t>
            </a:r>
            <a:r>
              <a:rPr lang="zh-TW" altLang="en-US" sz="2400" dirty="0"/>
              <a:t>。</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pic>
        <p:nvPicPr>
          <p:cNvPr id="5" name="圖片 4" descr="GPT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959" y="2645400"/>
            <a:ext cx="4937760" cy="1868847"/>
          </a:xfrm>
          <a:prstGeom prst="rect">
            <a:avLst/>
          </a:prstGeom>
          <a:noFill/>
          <a:ln>
            <a:noFill/>
          </a:ln>
        </p:spPr>
      </p:pic>
      <p:pic>
        <p:nvPicPr>
          <p:cNvPr id="6" name="圖片 5" descr="MASS2"/>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2219" y="2645401"/>
            <a:ext cx="4707581" cy="1868848"/>
          </a:xfrm>
          <a:prstGeom prst="rect">
            <a:avLst/>
          </a:prstGeom>
          <a:noFill/>
          <a:ln>
            <a:noFill/>
          </a:ln>
        </p:spPr>
      </p:pic>
      <p:pic>
        <p:nvPicPr>
          <p:cNvPr id="7" name="圖片 6" descr="B2"/>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5308" y="4770274"/>
            <a:ext cx="4937761" cy="1345632"/>
          </a:xfrm>
          <a:prstGeom prst="rect">
            <a:avLst/>
          </a:prstGeom>
          <a:noFill/>
          <a:ln>
            <a:noFill/>
          </a:ln>
        </p:spPr>
      </p:pic>
      <p:sp>
        <p:nvSpPr>
          <p:cNvPr id="8" name="矩形 7"/>
          <p:cNvSpPr/>
          <p:nvPr/>
        </p:nvSpPr>
        <p:spPr>
          <a:xfrm>
            <a:off x="1023950" y="4449426"/>
            <a:ext cx="4151778"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29.</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LIME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解釋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GPT-2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產生的結果</a:t>
            </a:r>
          </a:p>
        </p:txBody>
      </p:sp>
      <p:sp>
        <p:nvSpPr>
          <p:cNvPr id="9" name="矩形 8"/>
          <p:cNvSpPr/>
          <p:nvPr/>
        </p:nvSpPr>
        <p:spPr>
          <a:xfrm>
            <a:off x="6529540" y="4583413"/>
            <a:ext cx="4172937"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30.</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LIME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解釋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MASS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產生的結果</a:t>
            </a:r>
          </a:p>
        </p:txBody>
      </p:sp>
      <p:sp>
        <p:nvSpPr>
          <p:cNvPr id="10" name="矩形 9"/>
          <p:cNvSpPr/>
          <p:nvPr/>
        </p:nvSpPr>
        <p:spPr>
          <a:xfrm>
            <a:off x="1181485" y="6046732"/>
            <a:ext cx="4088555"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31.</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LIME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解釋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BART</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產生的結果</a:t>
            </a:r>
          </a:p>
        </p:txBody>
      </p:sp>
    </p:spTree>
    <p:extLst>
      <p:ext uri="{BB962C8B-B14F-4D97-AF65-F5344CB8AC3E}">
        <p14:creationId xmlns:p14="http://schemas.microsoft.com/office/powerpoint/2010/main" val="9395050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4</a:t>
            </a:r>
            <a:r>
              <a:rPr lang="zh-TW" altLang="en-US" dirty="0"/>
              <a:t> </a:t>
            </a:r>
            <a:r>
              <a:rPr lang="en-US" altLang="zh-TW" dirty="0"/>
              <a:t>(cont.)</a:t>
            </a:r>
            <a:endParaRPr lang="zh-TW" altLang="en-US" dirty="0"/>
          </a:p>
        </p:txBody>
      </p:sp>
      <p:sp>
        <p:nvSpPr>
          <p:cNvPr id="3" name="內容版面配置區 2"/>
          <p:cNvSpPr>
            <a:spLocks noGrp="1"/>
          </p:cNvSpPr>
          <p:nvPr>
            <p:ph idx="1"/>
          </p:nvPr>
        </p:nvSpPr>
        <p:spPr>
          <a:xfrm>
            <a:off x="1097280" y="1845734"/>
            <a:ext cx="10058400" cy="1696363"/>
          </a:xfrm>
        </p:spPr>
        <p:txBody>
          <a:bodyPr>
            <a:normAutofit/>
          </a:bodyPr>
          <a:lstStyle/>
          <a:p>
            <a:pPr marL="355600" indent="-355600" algn="just">
              <a:lnSpc>
                <a:spcPct val="100000"/>
              </a:lnSpc>
              <a:buFont typeface="Wingdings" panose="05000000000000000000" pitchFamily="2" charset="2"/>
              <a:buChar char="l"/>
            </a:pPr>
            <a:r>
              <a:rPr lang="zh-TW" altLang="en-US" sz="2400" dirty="0">
                <a:cs typeface="Times New Roman" panose="02020603050405020304" pitchFamily="18" charset="0"/>
              </a:rPr>
              <a:t>使用</a:t>
            </a:r>
            <a:r>
              <a:rPr lang="en-US" altLang="zh-TW" sz="2400" dirty="0">
                <a:cs typeface="Times New Roman" panose="02020603050405020304" pitchFamily="18" charset="0"/>
              </a:rPr>
              <a:t>LIME</a:t>
            </a:r>
            <a:r>
              <a:rPr lang="zh-TW" altLang="en-US" sz="2400" dirty="0">
                <a:cs typeface="Times New Roman" panose="02020603050405020304" pitchFamily="18" charset="0"/>
              </a:rPr>
              <a:t>來解釋程式碼相似性檢測的決策，包括</a:t>
            </a:r>
            <a:r>
              <a:rPr lang="en-US" altLang="zh-TW" sz="2400" dirty="0" err="1">
                <a:cs typeface="Times New Roman" panose="02020603050405020304" pitchFamily="18" charset="0"/>
              </a:rPr>
              <a:t>simhash</a:t>
            </a:r>
            <a:r>
              <a:rPr lang="zh-TW" altLang="en-US" sz="2400" dirty="0">
                <a:cs typeface="Times New Roman" panose="02020603050405020304" pitchFamily="18" charset="0"/>
              </a:rPr>
              <a:t>和</a:t>
            </a:r>
            <a:r>
              <a:rPr lang="en-US" altLang="zh-TW" sz="2400" dirty="0" err="1">
                <a:cs typeface="Times New Roman" panose="02020603050405020304" pitchFamily="18" charset="0"/>
              </a:rPr>
              <a:t>variational</a:t>
            </a:r>
            <a:r>
              <a:rPr lang="zh-TW" altLang="en-US" sz="2400" dirty="0">
                <a:cs typeface="Times New Roman" panose="02020603050405020304" pitchFamily="18" charset="0"/>
              </a:rPr>
              <a:t> </a:t>
            </a:r>
            <a:r>
              <a:rPr lang="en-US" altLang="zh-TW" sz="2400" dirty="0" err="1">
                <a:cs typeface="Times New Roman" panose="02020603050405020304" pitchFamily="18" charset="0"/>
              </a:rPr>
              <a:t>simhash</a:t>
            </a:r>
            <a:r>
              <a:rPr lang="en-US" altLang="zh-TW" sz="2400" dirty="0">
                <a:cs typeface="Times New Roman" panose="02020603050405020304" pitchFamily="18" charset="0"/>
              </a:rPr>
              <a:t> </a:t>
            </a:r>
            <a:r>
              <a:rPr lang="zh-TW" altLang="en-US" sz="2400" dirty="0">
                <a:cs typeface="Times New Roman" panose="02020603050405020304" pitchFamily="18" charset="0"/>
              </a:rPr>
              <a:t>演算法。</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pic>
        <p:nvPicPr>
          <p:cNvPr id="5" name="圖片 4"/>
          <p:cNvPicPr>
            <a:picLocks noChangeAspect="1"/>
          </p:cNvPicPr>
          <p:nvPr/>
        </p:nvPicPr>
        <p:blipFill>
          <a:blip r:embed="rId3"/>
          <a:stretch>
            <a:fillRect/>
          </a:stretch>
        </p:blipFill>
        <p:spPr>
          <a:xfrm>
            <a:off x="90654" y="3377317"/>
            <a:ext cx="6255705" cy="847843"/>
          </a:xfrm>
          <a:prstGeom prst="rect">
            <a:avLst/>
          </a:prstGeom>
        </p:spPr>
      </p:pic>
      <p:pic>
        <p:nvPicPr>
          <p:cNvPr id="6" name="圖片 5" descr="222"/>
          <p:cNvPicPr/>
          <p:nvPr/>
        </p:nvPicPr>
        <p:blipFill>
          <a:blip r:embed="rId4">
            <a:extLst>
              <a:ext uri="{28A0092B-C50C-407E-A947-70E740481C1C}">
                <a14:useLocalDpi xmlns:a14="http://schemas.microsoft.com/office/drawing/2010/main" val="0"/>
              </a:ext>
            </a:extLst>
          </a:blip>
          <a:srcRect/>
          <a:stretch>
            <a:fillRect/>
          </a:stretch>
        </p:blipFill>
        <p:spPr bwMode="auto">
          <a:xfrm>
            <a:off x="6577781" y="3215147"/>
            <a:ext cx="5053780" cy="1061695"/>
          </a:xfrm>
          <a:prstGeom prst="rect">
            <a:avLst/>
          </a:prstGeom>
          <a:noFill/>
          <a:ln>
            <a:noFill/>
          </a:ln>
        </p:spPr>
      </p:pic>
      <p:sp>
        <p:nvSpPr>
          <p:cNvPr id="7" name="矩形 6"/>
          <p:cNvSpPr/>
          <p:nvPr/>
        </p:nvSpPr>
        <p:spPr>
          <a:xfrm>
            <a:off x="1097280" y="4469248"/>
            <a:ext cx="4243469"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32.</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LIME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解釋 </a:t>
            </a:r>
            <a:r>
              <a:rPr lang="en-US" altLang="zh-TW"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simhash</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產生的結果</a:t>
            </a:r>
          </a:p>
        </p:txBody>
      </p:sp>
      <p:sp>
        <p:nvSpPr>
          <p:cNvPr id="8" name="矩形 7"/>
          <p:cNvSpPr/>
          <p:nvPr/>
        </p:nvSpPr>
        <p:spPr>
          <a:xfrm>
            <a:off x="6452975" y="4469248"/>
            <a:ext cx="5288627"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33.</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LIME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解釋 </a:t>
            </a:r>
            <a:r>
              <a:rPr lang="en-US" altLang="zh-TW"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variational</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simhash</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產生的結果</a:t>
            </a:r>
          </a:p>
        </p:txBody>
      </p:sp>
    </p:spTree>
    <p:extLst>
      <p:ext uri="{BB962C8B-B14F-4D97-AF65-F5344CB8AC3E}">
        <p14:creationId xmlns:p14="http://schemas.microsoft.com/office/powerpoint/2010/main" val="29655437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4</a:t>
            </a:r>
            <a:r>
              <a:rPr lang="zh-TW" altLang="en-US" dirty="0"/>
              <a:t> </a:t>
            </a:r>
            <a:r>
              <a:rPr lang="en-US" altLang="zh-TW" dirty="0"/>
              <a:t>(cont.)</a:t>
            </a:r>
            <a:endParaRPr lang="zh-TW" altLang="en-US" dirty="0"/>
          </a:p>
        </p:txBody>
      </p:sp>
      <p:sp>
        <p:nvSpPr>
          <p:cNvPr id="3" name="內容版面配置區 2"/>
          <p:cNvSpPr>
            <a:spLocks noGrp="1"/>
          </p:cNvSpPr>
          <p:nvPr>
            <p:ph idx="1"/>
          </p:nvPr>
        </p:nvSpPr>
        <p:spPr>
          <a:xfrm>
            <a:off x="1097280" y="1845734"/>
            <a:ext cx="10058400" cy="695335"/>
          </a:xfrm>
        </p:spPr>
        <p:txBody>
          <a:bodyPr/>
          <a:lstStyle/>
          <a:p>
            <a:pPr marL="355600" indent="-355600" algn="just">
              <a:buFont typeface="Wingdings" panose="05000000000000000000" pitchFamily="2" charset="2"/>
              <a:buChar char="l"/>
            </a:pPr>
            <a:r>
              <a:rPr lang="zh-TW" altLang="en-US" sz="2400" dirty="0">
                <a:cs typeface="Times New Roman" panose="02020603050405020304" pitchFamily="18" charset="0"/>
              </a:rPr>
              <a:t>使用</a:t>
            </a:r>
            <a:r>
              <a:rPr lang="en-US" altLang="zh-TW" sz="2400" dirty="0">
                <a:cs typeface="Times New Roman" panose="02020603050405020304" pitchFamily="18" charset="0"/>
              </a:rPr>
              <a:t>LIME</a:t>
            </a:r>
            <a:r>
              <a:rPr lang="zh-TW" altLang="en-US" sz="2400" dirty="0">
                <a:cs typeface="Times New Roman" panose="02020603050405020304" pitchFamily="18" charset="0"/>
              </a:rPr>
              <a:t>來解釋執行結果一致性檢測的決策，包括</a:t>
            </a:r>
            <a:r>
              <a:rPr lang="en-US" altLang="zh-TW" sz="2400" dirty="0">
                <a:cs typeface="Times New Roman" panose="02020603050405020304" pitchFamily="18" charset="0"/>
              </a:rPr>
              <a:t>LCS</a:t>
            </a:r>
            <a:r>
              <a:rPr lang="zh-TW" altLang="en-US" sz="2400" dirty="0">
                <a:cs typeface="Times New Roman" panose="02020603050405020304" pitchFamily="18" charset="0"/>
              </a:rPr>
              <a:t>和</a:t>
            </a:r>
            <a:r>
              <a:rPr lang="en-US" altLang="zh-TW" sz="2400" dirty="0">
                <a:cs typeface="Times New Roman" panose="02020603050405020304" pitchFamily="18" charset="0"/>
              </a:rPr>
              <a:t>PLCS</a:t>
            </a:r>
            <a:r>
              <a:rPr lang="zh-TW" altLang="en-US" sz="2400" dirty="0">
                <a:cs typeface="Times New Roman" panose="02020603050405020304" pitchFamily="18" charset="0"/>
              </a:rPr>
              <a:t>演算法。</a:t>
            </a:r>
          </a:p>
          <a:p>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pic>
        <p:nvPicPr>
          <p:cNvPr id="5" name="圖片 4" descr="333"/>
          <p:cNvPicPr/>
          <p:nvPr/>
        </p:nvPicPr>
        <p:blipFill>
          <a:blip r:embed="rId3">
            <a:extLst>
              <a:ext uri="{28A0092B-C50C-407E-A947-70E740481C1C}">
                <a14:useLocalDpi xmlns:a14="http://schemas.microsoft.com/office/drawing/2010/main" val="0"/>
              </a:ext>
            </a:extLst>
          </a:blip>
          <a:srcRect/>
          <a:stretch>
            <a:fillRect/>
          </a:stretch>
        </p:blipFill>
        <p:spPr bwMode="auto">
          <a:xfrm>
            <a:off x="880350" y="3165988"/>
            <a:ext cx="5017116" cy="1089066"/>
          </a:xfrm>
          <a:prstGeom prst="rect">
            <a:avLst/>
          </a:prstGeom>
          <a:noFill/>
          <a:ln>
            <a:noFill/>
          </a:ln>
        </p:spPr>
      </p:pic>
      <p:pic>
        <p:nvPicPr>
          <p:cNvPr id="6" name="圖片 5" descr="444"/>
          <p:cNvPicPr/>
          <p:nvPr/>
        </p:nvPicPr>
        <p:blipFill>
          <a:blip r:embed="rId4">
            <a:extLst>
              <a:ext uri="{28A0092B-C50C-407E-A947-70E740481C1C}">
                <a14:useLocalDpi xmlns:a14="http://schemas.microsoft.com/office/drawing/2010/main" val="0"/>
              </a:ext>
            </a:extLst>
          </a:blip>
          <a:srcRect/>
          <a:stretch>
            <a:fillRect/>
          </a:stretch>
        </p:blipFill>
        <p:spPr bwMode="auto">
          <a:xfrm>
            <a:off x="6363361" y="3165988"/>
            <a:ext cx="5017116" cy="1089066"/>
          </a:xfrm>
          <a:prstGeom prst="rect">
            <a:avLst/>
          </a:prstGeom>
          <a:noFill/>
          <a:ln>
            <a:noFill/>
          </a:ln>
        </p:spPr>
      </p:pic>
      <p:sp>
        <p:nvSpPr>
          <p:cNvPr id="7" name="矩形 6"/>
          <p:cNvSpPr/>
          <p:nvPr/>
        </p:nvSpPr>
        <p:spPr>
          <a:xfrm>
            <a:off x="1462739" y="4376468"/>
            <a:ext cx="3852337"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34.</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LIME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解釋</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LCS</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產生的結果</a:t>
            </a:r>
          </a:p>
        </p:txBody>
      </p:sp>
      <p:sp>
        <p:nvSpPr>
          <p:cNvPr id="8" name="矩形 7"/>
          <p:cNvSpPr/>
          <p:nvPr/>
        </p:nvSpPr>
        <p:spPr>
          <a:xfrm>
            <a:off x="6881630" y="4376468"/>
            <a:ext cx="3980577"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35.</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LIME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解釋</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PLCS</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產生的結果</a:t>
            </a:r>
          </a:p>
        </p:txBody>
      </p:sp>
    </p:spTree>
    <p:extLst>
      <p:ext uri="{BB962C8B-B14F-4D97-AF65-F5344CB8AC3E}">
        <p14:creationId xmlns:p14="http://schemas.microsoft.com/office/powerpoint/2010/main" val="31947142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Graphical User Interface</a:t>
            </a:r>
            <a:endParaRPr lang="zh-TW" altLang="en-US" dirty="0"/>
          </a:p>
        </p:txBody>
      </p:sp>
      <p:sp>
        <p:nvSpPr>
          <p:cNvPr id="3" name="內容版面配置區 2"/>
          <p:cNvSpPr>
            <a:spLocks noGrp="1"/>
          </p:cNvSpPr>
          <p:nvPr>
            <p:ph idx="1"/>
          </p:nvPr>
        </p:nvSpPr>
        <p:spPr/>
        <p:txBody>
          <a:bodyPr>
            <a:normAutofit/>
          </a:bodyPr>
          <a:lstStyle/>
          <a:p>
            <a:pPr marL="355600" indent="-355600">
              <a:buFont typeface="Wingdings" panose="05000000000000000000" pitchFamily="2" charset="2"/>
              <a:buChar char="l"/>
            </a:pPr>
            <a:r>
              <a:rPr lang="zh-TW" altLang="en-US" sz="2400" dirty="0"/>
              <a:t>本研究使用</a:t>
            </a:r>
            <a:r>
              <a:rPr lang="en-US" altLang="zh-TW" sz="2400" dirty="0"/>
              <a:t>PyQt5</a:t>
            </a:r>
            <a:r>
              <a:rPr lang="zh-TW" altLang="en-US" sz="2400" dirty="0"/>
              <a:t>搭建程式碼轉換模型的圖形使用者介面。</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pic>
        <p:nvPicPr>
          <p:cNvPr id="6" name="2022-06-16 16-18-0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28793" y="2441267"/>
            <a:ext cx="6549742" cy="3684230"/>
          </a:xfrm>
          <a:prstGeom prst="rect">
            <a:avLst/>
          </a:prstGeom>
          <a:ln>
            <a:solidFill>
              <a:schemeClr val="tx1"/>
            </a:solidFill>
          </a:ln>
        </p:spPr>
      </p:pic>
    </p:spTree>
    <p:extLst>
      <p:ext uri="{BB962C8B-B14F-4D97-AF65-F5344CB8AC3E}">
        <p14:creationId xmlns:p14="http://schemas.microsoft.com/office/powerpoint/2010/main" val="6552159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Discussion</a:t>
            </a:r>
            <a:endParaRPr lang="zh-TW" altLang="en-US" dirty="0"/>
          </a:p>
        </p:txBody>
      </p:sp>
      <p:sp>
        <p:nvSpPr>
          <p:cNvPr id="3" name="內容版面配置區 2"/>
          <p:cNvSpPr>
            <a:spLocks noGrp="1"/>
          </p:cNvSpPr>
          <p:nvPr>
            <p:ph idx="1"/>
          </p:nvPr>
        </p:nvSpPr>
        <p:spPr>
          <a:xfrm>
            <a:off x="1097280" y="1845733"/>
            <a:ext cx="10058400" cy="3217155"/>
          </a:xfrm>
        </p:spPr>
        <p:txBody>
          <a:bodyPr>
            <a:noAutofit/>
          </a:bodyPr>
          <a:lstStyle/>
          <a:p>
            <a:pPr marL="355600" indent="-355600" algn="just">
              <a:lnSpc>
                <a:spcPct val="100000"/>
              </a:lnSpc>
              <a:buFont typeface="Wingdings" panose="05000000000000000000" pitchFamily="2" charset="2"/>
              <a:buChar char="l"/>
            </a:pPr>
            <a:r>
              <a:rPr lang="en-US" altLang="zh-TW" sz="2400" dirty="0" err="1">
                <a:cs typeface="Times New Roman" panose="02020603050405020304" pitchFamily="18" charset="0"/>
              </a:rPr>
              <a:t>variational</a:t>
            </a:r>
            <a:r>
              <a:rPr lang="en-US" altLang="zh-TW" sz="2400" dirty="0">
                <a:cs typeface="Times New Roman" panose="02020603050405020304" pitchFamily="18" charset="0"/>
              </a:rPr>
              <a:t> </a:t>
            </a:r>
            <a:r>
              <a:rPr lang="en-US" altLang="zh-TW" sz="2400" dirty="0" err="1"/>
              <a:t>simhash</a:t>
            </a:r>
            <a:r>
              <a:rPr lang="zh-TW" altLang="en-US" sz="2400" dirty="0"/>
              <a:t>演算法，使合格程式的數量可降低</a:t>
            </a:r>
            <a:r>
              <a:rPr lang="en-US" altLang="zh-TW" sz="2400" dirty="0"/>
              <a:t>22.11%</a:t>
            </a:r>
            <a:r>
              <a:rPr lang="zh-TW" altLang="en-US" sz="2400" dirty="0"/>
              <a:t>。</a:t>
            </a:r>
            <a:endParaRPr lang="en-US" altLang="zh-TW" sz="2400" dirty="0"/>
          </a:p>
          <a:p>
            <a:pPr marL="355600" indent="-355600" algn="just">
              <a:lnSpc>
                <a:spcPct val="100000"/>
              </a:lnSpc>
              <a:buFont typeface="Wingdings" panose="05000000000000000000" pitchFamily="2" charset="2"/>
              <a:buChar char="l"/>
            </a:pPr>
            <a:r>
              <a:rPr lang="en-US" altLang="zh-TW" sz="2400" dirty="0"/>
              <a:t>PLCS</a:t>
            </a:r>
            <a:r>
              <a:rPr lang="zh-TW" altLang="en-US" sz="2400" dirty="0"/>
              <a:t>演算法，使字串比較次數減少</a:t>
            </a:r>
            <a:r>
              <a:rPr lang="en-US" altLang="zh-TW" sz="2400" dirty="0"/>
              <a:t>21.18%</a:t>
            </a:r>
            <a:r>
              <a:rPr lang="zh-TW" altLang="en-US" sz="2400" dirty="0"/>
              <a:t>，檢查執行結果一致性的時間可減少</a:t>
            </a:r>
            <a:r>
              <a:rPr lang="en-US" altLang="zh-TW" sz="2400" dirty="0"/>
              <a:t>23.01%</a:t>
            </a:r>
            <a:r>
              <a:rPr lang="zh-TW" altLang="en-US" sz="2400" dirty="0"/>
              <a:t>。</a:t>
            </a:r>
            <a:endParaRPr lang="en-US" altLang="zh-TW" sz="2400" dirty="0"/>
          </a:p>
          <a:p>
            <a:pPr marL="355600" indent="-355600" algn="just">
              <a:lnSpc>
                <a:spcPct val="100000"/>
              </a:lnSpc>
              <a:buFont typeface="Wingdings" panose="05000000000000000000" pitchFamily="2" charset="2"/>
              <a:buChar char="l"/>
            </a:pPr>
            <a:r>
              <a:rPr lang="zh-TW" altLang="en-US" sz="2400" dirty="0"/>
              <a:t>整個程式碼轉換過程的執行速度提升了</a:t>
            </a:r>
            <a:r>
              <a:rPr lang="en-US" altLang="zh-TW" sz="2400" dirty="0"/>
              <a:t>1.27</a:t>
            </a:r>
            <a:r>
              <a:rPr lang="zh-TW" altLang="en-US" sz="2400" dirty="0"/>
              <a:t>倍。</a:t>
            </a:r>
            <a:endParaRPr lang="en-US" altLang="zh-TW" sz="2400" dirty="0"/>
          </a:p>
          <a:p>
            <a:pPr marL="355600" indent="-355600" algn="just">
              <a:lnSpc>
                <a:spcPct val="100000"/>
              </a:lnSpc>
              <a:buFont typeface="Wingdings" panose="05000000000000000000" pitchFamily="2" charset="2"/>
              <a:buChar char="l"/>
            </a:pPr>
            <a:r>
              <a:rPr lang="zh-TW" altLang="en-US" sz="2400" dirty="0"/>
              <a:t>使用 </a:t>
            </a:r>
            <a:r>
              <a:rPr lang="en-US" altLang="zh-TW" sz="2400" dirty="0"/>
              <a:t>LIME </a:t>
            </a:r>
            <a:r>
              <a:rPr lang="zh-TW" altLang="en-US" sz="2400" dirty="0"/>
              <a:t>來解釋模型的決策。</a:t>
            </a:r>
            <a:endParaRPr lang="en-US" altLang="zh-TW" sz="2400" dirty="0"/>
          </a:p>
          <a:p>
            <a:pPr marL="355600" indent="-355600" algn="just">
              <a:lnSpc>
                <a:spcPct val="100000"/>
              </a:lnSpc>
              <a:buFont typeface="Wingdings" panose="05000000000000000000" pitchFamily="2" charset="2"/>
              <a:buChar char="l"/>
            </a:pPr>
            <a:r>
              <a:rPr lang="zh-TW" altLang="en-US" sz="2400" dirty="0"/>
              <a:t>構建了圖形使用者介面，讓使用者可以非常方便地進行程式碼轉換操作。</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9222321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5000" dirty="0">
                <a:solidFill>
                  <a:schemeClr val="tx1"/>
                </a:solidFill>
              </a:rPr>
              <a:t>5. Conclusion</a:t>
            </a:r>
            <a:endParaRPr lang="zh-TW" altLang="en-US" sz="5000" dirty="0">
              <a:solidFill>
                <a:schemeClr val="tx1"/>
              </a:solidFill>
            </a:endParaRPr>
          </a:p>
        </p:txBody>
      </p:sp>
      <p:sp>
        <p:nvSpPr>
          <p:cNvPr id="5" name="投影片編號版面配置區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7088384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Conclusion</a:t>
            </a:r>
            <a:endParaRPr lang="zh-TW" altLang="en-US" dirty="0"/>
          </a:p>
        </p:txBody>
      </p:sp>
      <p:sp>
        <p:nvSpPr>
          <p:cNvPr id="3" name="內容版面配置區 2"/>
          <p:cNvSpPr>
            <a:spLocks noGrp="1"/>
          </p:cNvSpPr>
          <p:nvPr>
            <p:ph idx="1"/>
          </p:nvPr>
        </p:nvSpPr>
        <p:spPr/>
        <p:txBody>
          <a:bodyPr>
            <a:normAutofit/>
          </a:bodyPr>
          <a:lstStyle/>
          <a:p>
            <a:pPr marL="355600" indent="-355600" algn="just">
              <a:lnSpc>
                <a:spcPct val="110000"/>
              </a:lnSpc>
              <a:buFont typeface="Wingdings" panose="05000000000000000000" pitchFamily="2" charset="2"/>
              <a:buChar char="l"/>
            </a:pPr>
            <a:r>
              <a:rPr lang="zh-TW" altLang="en-US" sz="2400" dirty="0"/>
              <a:t>本研究提高了程式碼相似度比較的準確性，減少了檢查執行結果一致性的時間。</a:t>
            </a:r>
            <a:endParaRPr lang="en-US" altLang="zh-TW" sz="2400" dirty="0"/>
          </a:p>
          <a:p>
            <a:pPr marL="355600" indent="-355600" algn="just">
              <a:lnSpc>
                <a:spcPct val="110000"/>
              </a:lnSpc>
              <a:buFont typeface="Wingdings" panose="05000000000000000000" pitchFamily="2" charset="2"/>
              <a:buChar char="l"/>
            </a:pPr>
            <a:r>
              <a:rPr lang="zh-TW" altLang="en-US" sz="2400" dirty="0"/>
              <a:t>本研究使整個程式碼轉換過程的執行速度提高了 </a:t>
            </a:r>
            <a:r>
              <a:rPr lang="en-US" altLang="zh-TW" sz="2400" dirty="0"/>
              <a:t>1.27 </a:t>
            </a:r>
            <a:r>
              <a:rPr lang="zh-TW" altLang="en-US" sz="2400" dirty="0"/>
              <a:t>倍。</a:t>
            </a:r>
            <a:endParaRPr lang="en-US" altLang="zh-TW" sz="2400" dirty="0"/>
          </a:p>
          <a:p>
            <a:pPr marL="355600" indent="-355600" algn="just">
              <a:lnSpc>
                <a:spcPct val="110000"/>
              </a:lnSpc>
              <a:buFont typeface="Wingdings" panose="05000000000000000000" pitchFamily="2" charset="2"/>
              <a:buChar char="l"/>
            </a:pPr>
            <a:r>
              <a:rPr lang="zh-TW" altLang="en-US" sz="2400" dirty="0"/>
              <a:t>用可解釋性</a:t>
            </a:r>
            <a:r>
              <a:rPr lang="en-US" altLang="zh-TW" sz="2400" dirty="0"/>
              <a:t>AI</a:t>
            </a:r>
            <a:r>
              <a:rPr lang="zh-TW" altLang="en-US" sz="2400" dirty="0"/>
              <a:t>來解釋模型運行的規則。</a:t>
            </a:r>
            <a:endParaRPr lang="en-US" altLang="zh-TW" sz="2400" dirty="0"/>
          </a:p>
          <a:p>
            <a:pPr marL="355600" indent="-355600" algn="just">
              <a:lnSpc>
                <a:spcPct val="110000"/>
              </a:lnSpc>
              <a:buFont typeface="Wingdings" panose="05000000000000000000" pitchFamily="2" charset="2"/>
              <a:buChar char="l"/>
            </a:pPr>
            <a:r>
              <a:rPr lang="zh-TW" altLang="en-US" sz="2400" dirty="0"/>
              <a:t>本研究還構建了圖形使用者介面，為使用者提供更方便的操作。</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4529622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Conclusion</a:t>
            </a:r>
            <a:r>
              <a:rPr lang="zh-TW" altLang="en-US" dirty="0"/>
              <a:t> </a:t>
            </a:r>
            <a:r>
              <a:rPr lang="en-US" altLang="zh-TW" dirty="0"/>
              <a:t>(cont.)</a:t>
            </a:r>
            <a:endParaRPr lang="zh-TW" altLang="en-US" dirty="0"/>
          </a:p>
        </p:txBody>
      </p:sp>
      <p:sp>
        <p:nvSpPr>
          <p:cNvPr id="3" name="內容版面配置區 2"/>
          <p:cNvSpPr>
            <a:spLocks noGrp="1"/>
          </p:cNvSpPr>
          <p:nvPr>
            <p:ph idx="1"/>
          </p:nvPr>
        </p:nvSpPr>
        <p:spPr/>
        <p:txBody>
          <a:bodyPr/>
          <a:lstStyle/>
          <a:p>
            <a:pPr marL="355600" indent="-355600" algn="just">
              <a:lnSpc>
                <a:spcPct val="100000"/>
              </a:lnSpc>
              <a:buFont typeface="Wingdings" panose="05000000000000000000" pitchFamily="2" charset="2"/>
              <a:buChar char="l"/>
            </a:pPr>
            <a:r>
              <a:rPr lang="zh-TW" altLang="en-US" sz="2400" dirty="0"/>
              <a:t>在本研究中，使用的程式語言是</a:t>
            </a:r>
            <a:r>
              <a:rPr lang="en-US" altLang="zh-TW" sz="2400" dirty="0"/>
              <a:t>python</a:t>
            </a:r>
            <a:r>
              <a:rPr lang="zh-TW" altLang="en-US" sz="2400" dirty="0"/>
              <a:t>，所以如果需要生成其他語言，這個系統不一定適合。因此，未來可能會朝著生成不同的編程語言方向</a:t>
            </a:r>
            <a:r>
              <a:rPr lang="zh-TW" altLang="en-US" sz="2400"/>
              <a:t>發展。</a:t>
            </a:r>
            <a:endParaRPr lang="en-US" altLang="zh-TW" sz="2400" dirty="0"/>
          </a:p>
          <a:p>
            <a:pPr marL="355600" indent="-355600" algn="just">
              <a:lnSpc>
                <a:spcPct val="100000"/>
              </a:lnSpc>
              <a:buFont typeface="Wingdings" panose="05000000000000000000" pitchFamily="2" charset="2"/>
              <a:buChar char="l"/>
            </a:pPr>
            <a:r>
              <a:rPr lang="zh-TW" altLang="en-US" sz="2400" dirty="0"/>
              <a:t>另外，本系統在語義資料庫中存儲的關鍵字和範例程式並不多。隨著語義資料庫中存儲的關鍵字和範例程式的資料越來越大，必須考慮到可能會添加太多。該資料導致搜索語義資料庫時搜索速度較慢，從而導致性能不佳。因此，未來可以使用深度學習的方法來優化搜索，以加快搜索速度。</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6222164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3361508" y="2043991"/>
            <a:ext cx="5468983" cy="1964328"/>
          </a:xfrm>
        </p:spPr>
        <p:txBody>
          <a:bodyPr>
            <a:normAutofit/>
          </a:bodyPr>
          <a:lstStyle/>
          <a:p>
            <a:pPr algn="ctr"/>
            <a:r>
              <a:rPr lang="zh-TW" altLang="en-US" sz="6000" dirty="0">
                <a:solidFill>
                  <a:schemeClr val="tx1"/>
                </a:solidFill>
              </a:rPr>
              <a:t>簡報結束</a:t>
            </a:r>
            <a:br>
              <a:rPr lang="en-US" altLang="zh-TW" sz="6000" dirty="0">
                <a:solidFill>
                  <a:schemeClr val="tx1"/>
                </a:solidFill>
              </a:rPr>
            </a:br>
            <a:r>
              <a:rPr lang="zh-TW" altLang="en-US" sz="6000" dirty="0">
                <a:solidFill>
                  <a:schemeClr val="tx1"/>
                </a:solidFill>
              </a:rPr>
              <a:t>感謝聆聽</a:t>
            </a:r>
          </a:p>
        </p:txBody>
      </p:sp>
      <p:sp>
        <p:nvSpPr>
          <p:cNvPr id="3" name="投影片編號版面配置區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283972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目的</a:t>
            </a:r>
          </a:p>
        </p:txBody>
      </p:sp>
      <p:sp>
        <p:nvSpPr>
          <p:cNvPr id="3" name="內容版面配置區 2"/>
          <p:cNvSpPr>
            <a:spLocks noGrp="1"/>
          </p:cNvSpPr>
          <p:nvPr>
            <p:ph idx="1"/>
          </p:nvPr>
        </p:nvSpPr>
        <p:spPr>
          <a:xfrm>
            <a:off x="1097280" y="1845733"/>
            <a:ext cx="10058400" cy="4443971"/>
          </a:xfrm>
        </p:spPr>
        <p:txBody>
          <a:bodyPr>
            <a:normAutofit/>
          </a:bodyPr>
          <a:lstStyle/>
          <a:p>
            <a:pPr marL="358775" indent="-358775" algn="just">
              <a:lnSpc>
                <a:spcPct val="100000"/>
              </a:lnSpc>
              <a:buFont typeface="Wingdings" panose="05000000000000000000" pitchFamily="2" charset="2"/>
              <a:buChar char="l"/>
            </a:pPr>
            <a:r>
              <a:rPr lang="zh-TW" altLang="en-US" sz="2400" dirty="0"/>
              <a:t>本研究利用自然語言生成模型 </a:t>
            </a:r>
            <a:r>
              <a:rPr lang="en-US" altLang="zh-TW" sz="2400" dirty="0"/>
              <a:t>GPT-2</a:t>
            </a:r>
            <a:r>
              <a:rPr lang="zh-TW" altLang="en-US" sz="2400" dirty="0"/>
              <a:t>、</a:t>
            </a:r>
            <a:r>
              <a:rPr lang="en-US" altLang="zh-TW" sz="2400" dirty="0"/>
              <a:t>MASS </a:t>
            </a:r>
            <a:r>
              <a:rPr lang="zh-TW" altLang="en-US" sz="2400" dirty="0"/>
              <a:t>和 </a:t>
            </a:r>
            <a:r>
              <a:rPr lang="en-US" altLang="zh-TW" sz="2400" dirty="0"/>
              <a:t>BART </a:t>
            </a:r>
            <a:r>
              <a:rPr lang="zh-TW" altLang="en-US" sz="2400" dirty="0"/>
              <a:t>當作程式碼轉換模型來進行程式碼轉換作業。但是，整個程式碼轉換過程遇到了一個耗時的問題。因此，本研究的目為了加快程式碼轉換後的驗證。</a:t>
            </a:r>
          </a:p>
          <a:p>
            <a:pPr marL="358775" indent="-358775" algn="just">
              <a:lnSpc>
                <a:spcPct val="100000"/>
              </a:lnSpc>
              <a:buFont typeface="Wingdings" panose="05000000000000000000" pitchFamily="2" charset="2"/>
              <a:buChar char="l"/>
            </a:pPr>
            <a:r>
              <a:rPr lang="zh-TW" altLang="en-US" sz="2400" dirty="0"/>
              <a:t>本研究提出</a:t>
            </a:r>
            <a:r>
              <a:rPr lang="en-US" altLang="zh-TW" sz="2400" dirty="0" err="1"/>
              <a:t>variational</a:t>
            </a:r>
            <a:r>
              <a:rPr lang="en-US" altLang="zh-TW" sz="2400" dirty="0"/>
              <a:t> </a:t>
            </a:r>
            <a:r>
              <a:rPr lang="en-US" altLang="zh-TW" sz="2400" dirty="0" err="1"/>
              <a:t>simhash</a:t>
            </a:r>
            <a:r>
              <a:rPr lang="en-US" altLang="zh-TW" sz="2400" dirty="0"/>
              <a:t> (VSH)</a:t>
            </a:r>
            <a:r>
              <a:rPr lang="zh-TW" altLang="en-US" sz="2400" dirty="0"/>
              <a:t>演算法，比較範例程式與初階程式的相似度。除了提高程式碼相似度的準確性，同時也減少了合格程式的數量和編譯時間。還提出了</a:t>
            </a:r>
            <a:r>
              <a:rPr lang="en-US" altLang="zh-TW" sz="2400" dirty="0"/>
              <a:t>piecewise longest common subsequence (PLCS)</a:t>
            </a:r>
            <a:r>
              <a:rPr lang="zh-TW" altLang="en-US" sz="2400" dirty="0"/>
              <a:t>演算法，檢測執行結果的一致性。不僅減少了字串比較的次數，而且利用較少的記憶體空間暫時儲存檢測結果，使其有更多的記憶體進行字串比較運算，如此可以加速執行結果的一致性檢測。最後，使用</a:t>
            </a:r>
            <a:r>
              <a:rPr lang="en-US" altLang="zh-TW" sz="2400" dirty="0"/>
              <a:t>local interpretable model-agnostic explanations (LIME)</a:t>
            </a:r>
            <a:r>
              <a:rPr lang="zh-TW" altLang="en-US" sz="2400" dirty="0"/>
              <a:t>來解釋模型進行推論的決定。</a:t>
            </a:r>
            <a:endParaRPr lang="en-US" altLang="zh-TW" sz="2400" dirty="0"/>
          </a:p>
          <a:p>
            <a:pPr marL="0" indent="0" algn="just">
              <a:lnSpc>
                <a:spcPct val="100000"/>
              </a:lnSpc>
              <a:buNone/>
            </a:pP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082872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5000" dirty="0">
                <a:solidFill>
                  <a:schemeClr val="tx1"/>
                </a:solidFill>
              </a:rPr>
              <a:t>2. Related Work</a:t>
            </a:r>
            <a:endParaRPr lang="zh-TW" altLang="en-US" sz="5000" dirty="0">
              <a:solidFill>
                <a:schemeClr val="tx1"/>
              </a:solidFill>
            </a:endParaRPr>
          </a:p>
        </p:txBody>
      </p:sp>
      <p:sp>
        <p:nvSpPr>
          <p:cNvPr id="5" name="投影片編號版面配置區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16286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Natural Language Toolkit (NLTK)</a:t>
            </a:r>
            <a:endParaRPr lang="zh-TW" altLang="en-US" dirty="0"/>
          </a:p>
        </p:txBody>
      </p:sp>
      <p:sp>
        <p:nvSpPr>
          <p:cNvPr id="6" name="內容版面配置區 5"/>
          <p:cNvSpPr>
            <a:spLocks noGrp="1"/>
          </p:cNvSpPr>
          <p:nvPr>
            <p:ph idx="1"/>
          </p:nvPr>
        </p:nvSpPr>
        <p:spPr>
          <a:xfrm>
            <a:off x="1097280" y="1845734"/>
            <a:ext cx="10058400" cy="2974094"/>
          </a:xfrm>
        </p:spPr>
        <p:txBody>
          <a:bodyPr>
            <a:noAutofit/>
          </a:bodyPr>
          <a:lstStyle/>
          <a:p>
            <a:pPr marL="358775" indent="-358775" algn="just">
              <a:lnSpc>
                <a:spcPct val="100000"/>
              </a:lnSpc>
              <a:buFont typeface="Wingdings" panose="05000000000000000000" pitchFamily="2" charset="2"/>
              <a:buChar char="l"/>
            </a:pPr>
            <a:r>
              <a:rPr lang="zh-TW" altLang="en-US" sz="2400" dirty="0"/>
              <a:t>由賓夕法尼亞大學的 </a:t>
            </a:r>
            <a:r>
              <a:rPr lang="en-US" altLang="zh-TW" sz="2400" dirty="0"/>
              <a:t>Steven Bird </a:t>
            </a:r>
            <a:r>
              <a:rPr lang="zh-TW" altLang="en-US" sz="2400" dirty="0"/>
              <a:t>和 </a:t>
            </a:r>
            <a:r>
              <a:rPr lang="en-US" altLang="zh-TW" sz="2400" dirty="0"/>
              <a:t>Edward </a:t>
            </a:r>
            <a:r>
              <a:rPr lang="en-US" altLang="zh-TW" sz="2400" dirty="0" err="1"/>
              <a:t>Loper</a:t>
            </a:r>
            <a:r>
              <a:rPr lang="en-US" altLang="zh-TW" sz="2400" dirty="0"/>
              <a:t> </a:t>
            </a:r>
            <a:r>
              <a:rPr lang="zh-TW" altLang="en-US" sz="2400" dirty="0"/>
              <a:t>開發的一個基於 </a:t>
            </a:r>
            <a:r>
              <a:rPr lang="en-US" altLang="zh-TW" sz="2400" dirty="0"/>
              <a:t>Python </a:t>
            </a:r>
            <a:r>
              <a:rPr lang="zh-TW" altLang="en-US" sz="2400" dirty="0"/>
              <a:t>的模塊。它用於</a:t>
            </a:r>
            <a:r>
              <a:rPr lang="en-US" altLang="zh-TW" sz="2400" dirty="0"/>
              <a:t>NLP</a:t>
            </a:r>
            <a:r>
              <a:rPr lang="zh-TW" altLang="en-US" sz="2400" dirty="0"/>
              <a:t>研究領域。迄今為止擁有超過 </a:t>
            </a:r>
            <a:r>
              <a:rPr lang="en-US" altLang="zh-TW" sz="2400" dirty="0"/>
              <a:t>100,000 </a:t>
            </a:r>
            <a:r>
              <a:rPr lang="zh-TW" altLang="en-US" sz="2400" dirty="0"/>
              <a:t>行代碼。這個開源項目包括數據集、</a:t>
            </a:r>
            <a:r>
              <a:rPr lang="en-US" altLang="zh-TW" sz="2400" dirty="0"/>
              <a:t>Python </a:t>
            </a:r>
            <a:r>
              <a:rPr lang="zh-TW" altLang="en-US" sz="2400" dirty="0"/>
              <a:t>模塊、教程等。</a:t>
            </a:r>
            <a:endParaRPr lang="en-US" altLang="zh-TW" sz="2400" dirty="0"/>
          </a:p>
          <a:p>
            <a:pPr marL="358775" indent="-358775" algn="just">
              <a:lnSpc>
                <a:spcPct val="100000"/>
              </a:lnSpc>
              <a:buFont typeface="Wingdings" panose="05000000000000000000" pitchFamily="2" charset="2"/>
              <a:buChar char="l"/>
            </a:pPr>
            <a:r>
              <a:rPr lang="en-US" altLang="zh-TW" sz="2400" dirty="0"/>
              <a:t>NLTK</a:t>
            </a:r>
            <a:r>
              <a:rPr lang="zh-TW" altLang="en-US" sz="2400" dirty="0"/>
              <a:t>的主要功能是英文分詞、詞性標註、字體還原、停用詞等。拉丁語係有點麻煩，他們喜歡在詞後加修飾語來描述不同的時態、動作、詞性、情緒和數量。因此，我們會將不同時態或變化形式的所有相同單詞轉換為同一個單詞進行處理。最後，過濾掉不需要的詞。</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pic>
        <p:nvPicPr>
          <p:cNvPr id="7" name="圖片 6"/>
          <p:cNvPicPr>
            <a:picLocks noChangeAspect="1"/>
          </p:cNvPicPr>
          <p:nvPr/>
        </p:nvPicPr>
        <p:blipFill>
          <a:blip r:embed="rId2"/>
          <a:stretch>
            <a:fillRect/>
          </a:stretch>
        </p:blipFill>
        <p:spPr>
          <a:xfrm>
            <a:off x="3261111" y="4846514"/>
            <a:ext cx="6190538" cy="1099808"/>
          </a:xfrm>
          <a:prstGeom prst="rect">
            <a:avLst/>
          </a:prstGeom>
        </p:spPr>
      </p:pic>
      <p:sp>
        <p:nvSpPr>
          <p:cNvPr id="8" name="矩形 7"/>
          <p:cNvSpPr/>
          <p:nvPr/>
        </p:nvSpPr>
        <p:spPr>
          <a:xfrm>
            <a:off x="5283971" y="5946322"/>
            <a:ext cx="2593659"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 NLTK</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斷詞流程</a:t>
            </a:r>
          </a:p>
        </p:txBody>
      </p:sp>
    </p:spTree>
    <p:extLst>
      <p:ext uri="{BB962C8B-B14F-4D97-AF65-F5344CB8AC3E}">
        <p14:creationId xmlns:p14="http://schemas.microsoft.com/office/powerpoint/2010/main" val="1717510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2719" y="320786"/>
            <a:ext cx="11191572" cy="1450757"/>
          </a:xfrm>
        </p:spPr>
        <p:txBody>
          <a:bodyPr/>
          <a:lstStyle/>
          <a:p>
            <a:r>
              <a:rPr lang="en-US" altLang="zh-TW" dirty="0"/>
              <a:t>Generative Pre-trained Transformer 2 (GPT-2)</a:t>
            </a:r>
            <a:endParaRPr lang="zh-TW" altLang="en-US" dirty="0"/>
          </a:p>
        </p:txBody>
      </p:sp>
      <p:sp>
        <p:nvSpPr>
          <p:cNvPr id="3" name="內容版面配置區 2"/>
          <p:cNvSpPr>
            <a:spLocks noGrp="1"/>
          </p:cNvSpPr>
          <p:nvPr>
            <p:ph idx="1"/>
          </p:nvPr>
        </p:nvSpPr>
        <p:spPr>
          <a:xfrm>
            <a:off x="268563" y="1845891"/>
            <a:ext cx="4852522" cy="4613893"/>
          </a:xfrm>
        </p:spPr>
        <p:txBody>
          <a:bodyPr>
            <a:noAutofit/>
          </a:bodyPr>
          <a:lstStyle/>
          <a:p>
            <a:pPr marL="358775" indent="-358775" algn="just">
              <a:lnSpc>
                <a:spcPct val="100000"/>
              </a:lnSpc>
              <a:buFont typeface="Wingdings" panose="05000000000000000000" pitchFamily="2" charset="2"/>
              <a:buChar char="l"/>
            </a:pPr>
            <a:r>
              <a:rPr lang="zh-TW" altLang="en-US" sz="2200" dirty="0"/>
              <a:t>是 </a:t>
            </a:r>
            <a:r>
              <a:rPr lang="en-US" altLang="zh-TW" sz="2200" dirty="0" err="1"/>
              <a:t>OpenAI</a:t>
            </a:r>
            <a:r>
              <a:rPr lang="en-US" altLang="zh-TW" sz="2200" dirty="0"/>
              <a:t> </a:t>
            </a:r>
            <a:r>
              <a:rPr lang="zh-TW" altLang="en-US" sz="2200" dirty="0"/>
              <a:t>發布的無監督 </a:t>
            </a:r>
            <a:r>
              <a:rPr lang="en-US" altLang="zh-TW" sz="2200" dirty="0"/>
              <a:t>Transformer </a:t>
            </a:r>
            <a:r>
              <a:rPr lang="zh-TW" altLang="en-US" sz="2200" dirty="0"/>
              <a:t>語言生成模型。</a:t>
            </a:r>
            <a:endParaRPr lang="en-US" altLang="zh-TW" sz="2200" dirty="0"/>
          </a:p>
          <a:p>
            <a:pPr marL="358775" indent="-358775" algn="just">
              <a:lnSpc>
                <a:spcPct val="100000"/>
              </a:lnSpc>
              <a:buFont typeface="Wingdings" panose="05000000000000000000" pitchFamily="2" charset="2"/>
              <a:buChar char="l"/>
            </a:pPr>
            <a:r>
              <a:rPr lang="en-US" altLang="zh-TW" sz="2200" dirty="0"/>
              <a:t>GPT-2 </a:t>
            </a:r>
            <a:r>
              <a:rPr lang="zh-TW" altLang="en-US" sz="2200" dirty="0"/>
              <a:t>由基於 </a:t>
            </a:r>
            <a:r>
              <a:rPr lang="en-US" altLang="zh-TW" sz="2200" dirty="0"/>
              <a:t>Transformer </a:t>
            </a:r>
            <a:r>
              <a:rPr lang="zh-TW" altLang="en-US" sz="2200" dirty="0"/>
              <a:t>模型的 </a:t>
            </a:r>
            <a:r>
              <a:rPr lang="en-US" altLang="zh-TW" sz="2200" dirty="0"/>
              <a:t>Decoder </a:t>
            </a:r>
            <a:r>
              <a:rPr lang="zh-TW" altLang="en-US" sz="2200" dirty="0"/>
              <a:t>架構組成，從互聯網上爬取 </a:t>
            </a:r>
            <a:r>
              <a:rPr lang="en-US" altLang="zh-TW" sz="2200" dirty="0"/>
              <a:t>800 </a:t>
            </a:r>
            <a:r>
              <a:rPr lang="zh-TW" altLang="en-US" sz="2200" dirty="0"/>
              <a:t>萬個網頁和一個 </a:t>
            </a:r>
            <a:r>
              <a:rPr lang="en-US" altLang="zh-TW" sz="2200" dirty="0"/>
              <a:t>40G </a:t>
            </a:r>
            <a:r>
              <a:rPr lang="zh-TW" altLang="en-US" sz="2200" dirty="0"/>
              <a:t>的大型資料集“</a:t>
            </a:r>
            <a:r>
              <a:rPr lang="en-US" altLang="zh-TW" sz="2200" dirty="0" err="1"/>
              <a:t>WebText</a:t>
            </a:r>
            <a:r>
              <a:rPr lang="en-US" altLang="zh-TW" sz="2200" dirty="0"/>
              <a:t>”</a:t>
            </a:r>
            <a:r>
              <a:rPr lang="zh-TW" altLang="en-US" sz="2200" dirty="0"/>
              <a:t>作為語言模型的訓練數據，並訓練多個不同大小的模型。 </a:t>
            </a:r>
            <a:endParaRPr lang="en-US" altLang="zh-TW" sz="2200" dirty="0"/>
          </a:p>
          <a:p>
            <a:pPr marL="358775" indent="-358775" algn="just">
              <a:lnSpc>
                <a:spcPct val="100000"/>
              </a:lnSpc>
              <a:buFont typeface="Wingdings" panose="05000000000000000000" pitchFamily="2" charset="2"/>
              <a:buChar char="l"/>
            </a:pPr>
            <a:r>
              <a:rPr lang="zh-TW" altLang="en-US" sz="2200" dirty="0"/>
              <a:t>目前，有四種尺寸的模型，分別是 </a:t>
            </a:r>
            <a:r>
              <a:rPr lang="en-US" altLang="zh-TW" sz="2200" dirty="0"/>
              <a:t>GPT-2 Small</a:t>
            </a:r>
            <a:r>
              <a:rPr lang="zh-TW" altLang="en-US" sz="2200" dirty="0"/>
              <a:t>、</a:t>
            </a:r>
            <a:r>
              <a:rPr lang="en-US" altLang="zh-TW" sz="2200" dirty="0"/>
              <a:t>GPT-2 Medium</a:t>
            </a:r>
            <a:r>
              <a:rPr lang="zh-TW" altLang="en-US" sz="2200" dirty="0"/>
              <a:t>、</a:t>
            </a:r>
            <a:r>
              <a:rPr lang="en-US" altLang="zh-TW" sz="2200" dirty="0"/>
              <a:t>GPT-2 Large </a:t>
            </a:r>
            <a:r>
              <a:rPr lang="zh-TW" altLang="en-US" sz="2200" dirty="0"/>
              <a:t>和 </a:t>
            </a:r>
            <a:r>
              <a:rPr lang="en-US" altLang="zh-TW" sz="2200" dirty="0"/>
              <a:t>GPT-2 Extra Large </a:t>
            </a:r>
            <a:r>
              <a:rPr lang="zh-TW" altLang="en-US" sz="2200" dirty="0"/>
              <a:t>。</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pic>
        <p:nvPicPr>
          <p:cNvPr id="5" name="圖片 4"/>
          <p:cNvPicPr>
            <a:picLocks noChangeAspect="1"/>
          </p:cNvPicPr>
          <p:nvPr/>
        </p:nvPicPr>
        <p:blipFill>
          <a:blip r:embed="rId2"/>
          <a:stretch>
            <a:fillRect/>
          </a:stretch>
        </p:blipFill>
        <p:spPr>
          <a:xfrm>
            <a:off x="5881212" y="1771543"/>
            <a:ext cx="5817122" cy="4196638"/>
          </a:xfrm>
          <a:prstGeom prst="rect">
            <a:avLst/>
          </a:prstGeom>
        </p:spPr>
      </p:pic>
      <p:sp>
        <p:nvSpPr>
          <p:cNvPr id="6" name="矩形 5"/>
          <p:cNvSpPr/>
          <p:nvPr/>
        </p:nvSpPr>
        <p:spPr>
          <a:xfrm>
            <a:off x="7904177" y="5987846"/>
            <a:ext cx="2144818" cy="369332"/>
          </a:xfrm>
          <a:prstGeom prst="rect">
            <a:avLst/>
          </a:prstGeom>
        </p:spPr>
        <p:txBody>
          <a:bodyPr wrap="none">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Figure 2. GPT-2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架構</a:t>
            </a:r>
          </a:p>
        </p:txBody>
      </p:sp>
    </p:spTree>
    <p:extLst>
      <p:ext uri="{BB962C8B-B14F-4D97-AF65-F5344CB8AC3E}">
        <p14:creationId xmlns:p14="http://schemas.microsoft.com/office/powerpoint/2010/main" val="1636307737"/>
      </p:ext>
    </p:extLst>
  </p:cSld>
  <p:clrMapOvr>
    <a:masterClrMapping/>
  </p:clrMapOvr>
</p:sld>
</file>

<file path=ppt/theme/theme1.xml><?xml version="1.0" encoding="utf-8"?>
<a:theme xmlns:a="http://schemas.openxmlformats.org/drawingml/2006/main" name="回顧">
  <a:themeElements>
    <a:clrScheme name="藍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1_回顧">
  <a:themeElements>
    <a:clrScheme name="回顧">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回顧">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1457</TotalTime>
  <Words>5327</Words>
  <Application>Microsoft Office PowerPoint</Application>
  <PresentationFormat>寬螢幕</PresentationFormat>
  <Paragraphs>578</Paragraphs>
  <Slides>58</Slides>
  <Notes>13</Notes>
  <HiddenSlides>0</HiddenSlides>
  <MMClips>1</MMClips>
  <ScaleCrop>false</ScaleCrop>
  <HeadingPairs>
    <vt:vector size="6" baseType="variant">
      <vt:variant>
        <vt:lpstr>使用字型</vt:lpstr>
      </vt:variant>
      <vt:variant>
        <vt:i4>8</vt:i4>
      </vt:variant>
      <vt:variant>
        <vt:lpstr>佈景主題</vt:lpstr>
      </vt:variant>
      <vt:variant>
        <vt:i4>2</vt:i4>
      </vt:variant>
      <vt:variant>
        <vt:lpstr>投影片標題</vt:lpstr>
      </vt:variant>
      <vt:variant>
        <vt:i4>58</vt:i4>
      </vt:variant>
    </vt:vector>
  </HeadingPairs>
  <TitlesOfParts>
    <vt:vector size="68" baseType="lpstr">
      <vt:lpstr>SimSun</vt:lpstr>
      <vt:lpstr>新細明體</vt:lpstr>
      <vt:lpstr>標楷體</vt:lpstr>
      <vt:lpstr>Calibri</vt:lpstr>
      <vt:lpstr>Calibri Light</vt:lpstr>
      <vt:lpstr>Cambria Math</vt:lpstr>
      <vt:lpstr>Times New Roman</vt:lpstr>
      <vt:lpstr>Wingdings</vt:lpstr>
      <vt:lpstr>回顧</vt:lpstr>
      <vt:lpstr>1_回顧</vt:lpstr>
      <vt:lpstr>應用深度學習方法於程式碼轉換的快速驗證</vt:lpstr>
      <vt:lpstr>OUTLINE</vt:lpstr>
      <vt:lpstr>1. Introduction</vt:lpstr>
      <vt:lpstr>Introduction</vt:lpstr>
      <vt:lpstr>Introduction(cont.)</vt:lpstr>
      <vt:lpstr>目的</vt:lpstr>
      <vt:lpstr>2. Related Work</vt:lpstr>
      <vt:lpstr>Natural Language Toolkit (NLTK)</vt:lpstr>
      <vt:lpstr>Generative Pre-trained Transformer 2 (GPT-2)</vt:lpstr>
      <vt:lpstr>Masked Sequence to Sequence Pre-training (MASS)</vt:lpstr>
      <vt:lpstr>Masked Sequence to Sequence Pre-training (MASS) (cont.)</vt:lpstr>
      <vt:lpstr>BART</vt:lpstr>
      <vt:lpstr>BART (cont.)</vt:lpstr>
      <vt:lpstr>Simhash</vt:lpstr>
      <vt:lpstr>Longest Common Subsequence (LCS)</vt:lpstr>
      <vt:lpstr>Local Interpretable Model-Agnostic Explanations (LIME)</vt:lpstr>
      <vt:lpstr>3. Research Method</vt:lpstr>
      <vt:lpstr>Code transformation process</vt:lpstr>
      <vt:lpstr>Code transformation process (cont.)</vt:lpstr>
      <vt:lpstr>Code transformation process (cont.)</vt:lpstr>
      <vt:lpstr>Code transformation process (cont.)</vt:lpstr>
      <vt:lpstr>創建 Anaconda 虛擬化服務器環境</vt:lpstr>
      <vt:lpstr>Variational simhash 演算法 (VSH)</vt:lpstr>
      <vt:lpstr>Variational simhash 演算法(VSH) (cont.)</vt:lpstr>
      <vt:lpstr>Variational simhash 演算法(VSH) (cont.)</vt:lpstr>
      <vt:lpstr>Piecewise longest common subsequence (PLCS) 演算法</vt:lpstr>
      <vt:lpstr>Piecewise longest common subsequence (PLCS) 演算法 (cont.)</vt:lpstr>
      <vt:lpstr>Piecewise longest common subsequence (PLCS) 演算法 (cont.)</vt:lpstr>
      <vt:lpstr> Graphical User Interface</vt:lpstr>
      <vt:lpstr>4. Experimental Results and Discussion</vt:lpstr>
      <vt:lpstr>Experimental environment</vt:lpstr>
      <vt:lpstr>Experimental environment(cont.)</vt:lpstr>
      <vt:lpstr>Experimental design</vt:lpstr>
      <vt:lpstr> Experiment 1</vt:lpstr>
      <vt:lpstr>Experiment 1 (cont.)</vt:lpstr>
      <vt:lpstr>Experiment 2</vt:lpstr>
      <vt:lpstr>Experiment 2</vt:lpstr>
      <vt:lpstr>Experiment 2 (cont.)</vt:lpstr>
      <vt:lpstr>Experiment 2 (cont.)</vt:lpstr>
      <vt:lpstr>Experiment 2 (cont.)</vt:lpstr>
      <vt:lpstr>Experiment 2 (cont.)</vt:lpstr>
      <vt:lpstr>Experiment 2 (cont.)</vt:lpstr>
      <vt:lpstr>Experiment 2 (cont.)</vt:lpstr>
      <vt:lpstr>Experiment 2 (cont.)</vt:lpstr>
      <vt:lpstr>Experiment 2 (cont.)</vt:lpstr>
      <vt:lpstr>Experiment 3</vt:lpstr>
      <vt:lpstr>Experiment 3 (cont.)</vt:lpstr>
      <vt:lpstr>Experiment 3 (cont.)</vt:lpstr>
      <vt:lpstr>Experiment 3 (cont.)</vt:lpstr>
      <vt:lpstr>Experiment 4</vt:lpstr>
      <vt:lpstr>Experiment 4 (cont.)</vt:lpstr>
      <vt:lpstr>Experiment 4 (cont.)</vt:lpstr>
      <vt:lpstr>Graphical User Interface</vt:lpstr>
      <vt:lpstr>Discussion</vt:lpstr>
      <vt:lpstr>5. Conclusion</vt:lpstr>
      <vt:lpstr>Conclusion</vt:lpstr>
      <vt:lpstr>Conclusion (cont.)</vt:lpstr>
      <vt:lpstr>簡報結束 感謝聆聽</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應用深度學習方法於程式碼轉換的快速驗證</dc:title>
  <dc:creator>user</dc:creator>
  <cp:lastModifiedBy>張保榮</cp:lastModifiedBy>
  <cp:revision>57</cp:revision>
  <dcterms:created xsi:type="dcterms:W3CDTF">2022-06-15T09:34:04Z</dcterms:created>
  <dcterms:modified xsi:type="dcterms:W3CDTF">2022-06-29T16:27:53Z</dcterms:modified>
</cp:coreProperties>
</file>